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40"/>
  </p:notesMasterIdLst>
  <p:sldIdLst>
    <p:sldId id="483" r:id="rId3"/>
    <p:sldId id="373" r:id="rId4"/>
    <p:sldId id="267" r:id="rId5"/>
    <p:sldId id="469" r:id="rId6"/>
    <p:sldId id="337" r:id="rId7"/>
    <p:sldId id="363" r:id="rId8"/>
    <p:sldId id="339" r:id="rId9"/>
    <p:sldId id="394" r:id="rId10"/>
    <p:sldId id="481" r:id="rId11"/>
    <p:sldId id="348" r:id="rId12"/>
    <p:sldId id="478" r:id="rId13"/>
    <p:sldId id="470" r:id="rId14"/>
    <p:sldId id="343" r:id="rId15"/>
    <p:sldId id="347" r:id="rId16"/>
    <p:sldId id="345" r:id="rId17"/>
    <p:sldId id="346" r:id="rId18"/>
    <p:sldId id="419" r:id="rId19"/>
    <p:sldId id="410" r:id="rId20"/>
    <p:sldId id="475" r:id="rId21"/>
    <p:sldId id="399" r:id="rId22"/>
    <p:sldId id="390" r:id="rId23"/>
    <p:sldId id="484" r:id="rId24"/>
    <p:sldId id="485" r:id="rId25"/>
    <p:sldId id="471" r:id="rId26"/>
    <p:sldId id="476" r:id="rId27"/>
    <p:sldId id="477" r:id="rId28"/>
    <p:sldId id="479" r:id="rId29"/>
    <p:sldId id="480" r:id="rId30"/>
    <p:sldId id="338" r:id="rId31"/>
    <p:sldId id="472" r:id="rId32"/>
    <p:sldId id="257" r:id="rId33"/>
    <p:sldId id="272" r:id="rId34"/>
    <p:sldId id="259" r:id="rId35"/>
    <p:sldId id="368" r:id="rId36"/>
    <p:sldId id="344" r:id="rId37"/>
    <p:sldId id="350" r:id="rId38"/>
    <p:sldId id="30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mith" initials="RS" lastIdx="1" clrIdx="0">
    <p:extLst>
      <p:ext uri="{19B8F6BF-5375-455C-9EA6-DF929625EA0E}">
        <p15:presenceInfo xmlns:p15="http://schemas.microsoft.com/office/powerpoint/2012/main" userId="5b6cddbcfcb1eb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6FF"/>
    <a:srgbClr val="003366"/>
    <a:srgbClr val="F4E0E0"/>
    <a:srgbClr val="381514"/>
    <a:srgbClr val="FFFFCC"/>
    <a:srgbClr val="E4E4E4"/>
    <a:srgbClr val="000000"/>
    <a:srgbClr val="ECF1F8"/>
    <a:srgbClr val="F5F5F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2" autoAdjust="0"/>
    <p:restoredTop sz="68726" autoAdjust="0"/>
  </p:normalViewPr>
  <p:slideViewPr>
    <p:cSldViewPr>
      <p:cViewPr varScale="1">
        <p:scale>
          <a:sx n="130" d="100"/>
          <a:sy n="130" d="100"/>
        </p:scale>
        <p:origin x="798" y="126"/>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1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51D58-6BDB-4C88-B065-1DD0F5A3F08B}" type="doc">
      <dgm:prSet loTypeId="urn:microsoft.com/office/officeart/2005/8/layout/pyramid1" loCatId="pyramid" qsTypeId="urn:microsoft.com/office/officeart/2005/8/quickstyle/simple1" qsCatId="simple" csTypeId="urn:microsoft.com/office/officeart/2005/8/colors/accent1_2" csCatId="accent1" phldr="1"/>
      <dgm:spPr/>
    </dgm:pt>
    <dgm:pt modelId="{BEC7F143-FD7F-42E7-A45D-B581D2BFA236}">
      <dgm:prSet phldrT="[Text]"/>
      <dgm:spPr>
        <a:solidFill>
          <a:schemeClr val="tx2">
            <a:lumMod val="60000"/>
            <a:lumOff val="40000"/>
          </a:schemeClr>
        </a:solidFill>
      </dgm:spPr>
      <dgm:t>
        <a:bodyPr/>
        <a:lstStyle/>
        <a:p>
          <a:r>
            <a:rPr lang="en-US" dirty="0">
              <a:solidFill>
                <a:srgbClr val="FFFFCC"/>
              </a:solidFill>
            </a:rPr>
            <a:t>SOPs</a:t>
          </a:r>
        </a:p>
      </dgm:t>
    </dgm:pt>
    <dgm:pt modelId="{597E5E4E-CBF4-4B33-8961-818E6C6E5574}" type="parTrans" cxnId="{AE83006E-D876-4EA8-9ECE-EB10B2AA111C}">
      <dgm:prSet/>
      <dgm:spPr/>
      <dgm:t>
        <a:bodyPr/>
        <a:lstStyle/>
        <a:p>
          <a:endParaRPr lang="en-US"/>
        </a:p>
      </dgm:t>
    </dgm:pt>
    <dgm:pt modelId="{9DB7B694-02F0-4DF0-AAA2-1AD1D5CA70CA}" type="sibTrans" cxnId="{AE83006E-D876-4EA8-9ECE-EB10B2AA111C}">
      <dgm:prSet/>
      <dgm:spPr/>
      <dgm:t>
        <a:bodyPr/>
        <a:lstStyle/>
        <a:p>
          <a:endParaRPr lang="en-US"/>
        </a:p>
      </dgm:t>
    </dgm:pt>
    <dgm:pt modelId="{65287936-1FE0-46C3-91D7-A3843CE95D4A}">
      <dgm:prSet phldrT="[Text]"/>
      <dgm:spPr>
        <a:solidFill>
          <a:schemeClr val="accent1">
            <a:lumMod val="75000"/>
          </a:schemeClr>
        </a:solidFill>
      </dgm:spPr>
      <dgm:t>
        <a:bodyPr/>
        <a:lstStyle/>
        <a:p>
          <a:r>
            <a:rPr lang="en-US" dirty="0">
              <a:solidFill>
                <a:srgbClr val="FFFFCC"/>
              </a:solidFill>
            </a:rPr>
            <a:t>QAPPs</a:t>
          </a:r>
        </a:p>
      </dgm:t>
    </dgm:pt>
    <dgm:pt modelId="{2D0F2730-7063-4387-ACF2-F1D5C989DDAD}" type="parTrans" cxnId="{8DA7CB39-FC2B-433A-A838-E523119A7574}">
      <dgm:prSet/>
      <dgm:spPr/>
      <dgm:t>
        <a:bodyPr/>
        <a:lstStyle/>
        <a:p>
          <a:endParaRPr lang="en-US"/>
        </a:p>
      </dgm:t>
    </dgm:pt>
    <dgm:pt modelId="{52C7D811-2094-4DD8-BA5B-E2647D8D8845}" type="sibTrans" cxnId="{8DA7CB39-FC2B-433A-A838-E523119A7574}">
      <dgm:prSet/>
      <dgm:spPr/>
      <dgm:t>
        <a:bodyPr/>
        <a:lstStyle/>
        <a:p>
          <a:endParaRPr lang="en-US"/>
        </a:p>
      </dgm:t>
    </dgm:pt>
    <dgm:pt modelId="{C7FFE44E-CA29-49AF-8E5A-FD45505D51C9}">
      <dgm:prSet phldrT="[Text]"/>
      <dgm:spPr>
        <a:solidFill>
          <a:schemeClr val="tx2">
            <a:lumMod val="50000"/>
          </a:schemeClr>
        </a:solidFill>
      </dgm:spPr>
      <dgm:t>
        <a:bodyPr/>
        <a:lstStyle/>
        <a:p>
          <a:r>
            <a:rPr lang="en-US" dirty="0">
              <a:solidFill>
                <a:srgbClr val="FFFFCC"/>
              </a:solidFill>
            </a:rPr>
            <a:t>DQOs</a:t>
          </a:r>
        </a:p>
      </dgm:t>
    </dgm:pt>
    <dgm:pt modelId="{00C403FD-ABE5-4A3F-AC55-3CE13FD9D5F1}" type="parTrans" cxnId="{249258C6-9127-4FAB-AD72-46AC2C12E6A2}">
      <dgm:prSet/>
      <dgm:spPr/>
      <dgm:t>
        <a:bodyPr/>
        <a:lstStyle/>
        <a:p>
          <a:endParaRPr lang="en-US"/>
        </a:p>
      </dgm:t>
    </dgm:pt>
    <dgm:pt modelId="{3CD0D3C3-7C45-4BE4-94B5-C2139ED9F951}" type="sibTrans" cxnId="{249258C6-9127-4FAB-AD72-46AC2C12E6A2}">
      <dgm:prSet/>
      <dgm:spPr/>
      <dgm:t>
        <a:bodyPr/>
        <a:lstStyle/>
        <a:p>
          <a:endParaRPr lang="en-US"/>
        </a:p>
      </dgm:t>
    </dgm:pt>
    <dgm:pt modelId="{5CEABE0C-C97C-4300-8FA2-03C27EADD40D}" type="pres">
      <dgm:prSet presAssocID="{B8251D58-6BDB-4C88-B065-1DD0F5A3F08B}" presName="Name0" presStyleCnt="0">
        <dgm:presLayoutVars>
          <dgm:dir/>
          <dgm:animLvl val="lvl"/>
          <dgm:resizeHandles val="exact"/>
        </dgm:presLayoutVars>
      </dgm:prSet>
      <dgm:spPr/>
    </dgm:pt>
    <dgm:pt modelId="{0D10C55B-1474-4828-B3A4-3C3E7B6B0758}" type="pres">
      <dgm:prSet presAssocID="{BEC7F143-FD7F-42E7-A45D-B581D2BFA236}" presName="Name8" presStyleCnt="0"/>
      <dgm:spPr/>
    </dgm:pt>
    <dgm:pt modelId="{8283B47A-859B-4CAA-A244-8D5F1994E8DC}" type="pres">
      <dgm:prSet presAssocID="{BEC7F143-FD7F-42E7-A45D-B581D2BFA236}" presName="level" presStyleLbl="node1" presStyleIdx="0" presStyleCnt="3" custLinFactNeighborX="-984">
        <dgm:presLayoutVars>
          <dgm:chMax val="1"/>
          <dgm:bulletEnabled val="1"/>
        </dgm:presLayoutVars>
      </dgm:prSet>
      <dgm:spPr/>
    </dgm:pt>
    <dgm:pt modelId="{232F3A0B-560B-412A-B730-416198B96BAE}" type="pres">
      <dgm:prSet presAssocID="{BEC7F143-FD7F-42E7-A45D-B581D2BFA236}" presName="levelTx" presStyleLbl="revTx" presStyleIdx="0" presStyleCnt="0">
        <dgm:presLayoutVars>
          <dgm:chMax val="1"/>
          <dgm:bulletEnabled val="1"/>
        </dgm:presLayoutVars>
      </dgm:prSet>
      <dgm:spPr/>
    </dgm:pt>
    <dgm:pt modelId="{41A67C5E-9AA7-4534-BFA4-15267E288ECD}" type="pres">
      <dgm:prSet presAssocID="{65287936-1FE0-46C3-91D7-A3843CE95D4A}" presName="Name8" presStyleCnt="0"/>
      <dgm:spPr/>
    </dgm:pt>
    <dgm:pt modelId="{F6DBA77F-5AA3-48E2-9361-1ABAAE1A16B6}" type="pres">
      <dgm:prSet presAssocID="{65287936-1FE0-46C3-91D7-A3843CE95D4A}" presName="level" presStyleLbl="node1" presStyleIdx="1" presStyleCnt="3">
        <dgm:presLayoutVars>
          <dgm:chMax val="1"/>
          <dgm:bulletEnabled val="1"/>
        </dgm:presLayoutVars>
      </dgm:prSet>
      <dgm:spPr/>
    </dgm:pt>
    <dgm:pt modelId="{9684C7EF-D141-4F54-939F-ACAF520797CF}" type="pres">
      <dgm:prSet presAssocID="{65287936-1FE0-46C3-91D7-A3843CE95D4A}" presName="levelTx" presStyleLbl="revTx" presStyleIdx="0" presStyleCnt="0">
        <dgm:presLayoutVars>
          <dgm:chMax val="1"/>
          <dgm:bulletEnabled val="1"/>
        </dgm:presLayoutVars>
      </dgm:prSet>
      <dgm:spPr/>
    </dgm:pt>
    <dgm:pt modelId="{113A0DD8-9882-4E9E-A5EF-FA347A0B8FDD}" type="pres">
      <dgm:prSet presAssocID="{C7FFE44E-CA29-49AF-8E5A-FD45505D51C9}" presName="Name8" presStyleCnt="0"/>
      <dgm:spPr/>
    </dgm:pt>
    <dgm:pt modelId="{2660ECAF-63DA-408E-8218-943E4F85176C}" type="pres">
      <dgm:prSet presAssocID="{C7FFE44E-CA29-49AF-8E5A-FD45505D51C9}" presName="level" presStyleLbl="node1" presStyleIdx="2" presStyleCnt="3">
        <dgm:presLayoutVars>
          <dgm:chMax val="1"/>
          <dgm:bulletEnabled val="1"/>
        </dgm:presLayoutVars>
      </dgm:prSet>
      <dgm:spPr/>
    </dgm:pt>
    <dgm:pt modelId="{4BBD24C0-673D-48BF-95C7-A8F55624E49A}" type="pres">
      <dgm:prSet presAssocID="{C7FFE44E-CA29-49AF-8E5A-FD45505D51C9}" presName="levelTx" presStyleLbl="revTx" presStyleIdx="0" presStyleCnt="0">
        <dgm:presLayoutVars>
          <dgm:chMax val="1"/>
          <dgm:bulletEnabled val="1"/>
        </dgm:presLayoutVars>
      </dgm:prSet>
      <dgm:spPr/>
    </dgm:pt>
  </dgm:ptLst>
  <dgm:cxnLst>
    <dgm:cxn modelId="{2B07A919-9E02-4F45-84EA-1FB4C9DE0278}" type="presOf" srcId="{C7FFE44E-CA29-49AF-8E5A-FD45505D51C9}" destId="{2660ECAF-63DA-408E-8218-943E4F85176C}" srcOrd="0" destOrd="0" presId="urn:microsoft.com/office/officeart/2005/8/layout/pyramid1"/>
    <dgm:cxn modelId="{8DA7CB39-FC2B-433A-A838-E523119A7574}" srcId="{B8251D58-6BDB-4C88-B065-1DD0F5A3F08B}" destId="{65287936-1FE0-46C3-91D7-A3843CE95D4A}" srcOrd="1" destOrd="0" parTransId="{2D0F2730-7063-4387-ACF2-F1D5C989DDAD}" sibTransId="{52C7D811-2094-4DD8-BA5B-E2647D8D8845}"/>
    <dgm:cxn modelId="{3ADA8167-A33B-4244-BAE9-B5B65617B78A}" type="presOf" srcId="{C7FFE44E-CA29-49AF-8E5A-FD45505D51C9}" destId="{4BBD24C0-673D-48BF-95C7-A8F55624E49A}" srcOrd="1" destOrd="0" presId="urn:microsoft.com/office/officeart/2005/8/layout/pyramid1"/>
    <dgm:cxn modelId="{02B9126C-5712-4B61-8EF0-60FAEFD6E5E1}" type="presOf" srcId="{BEC7F143-FD7F-42E7-A45D-B581D2BFA236}" destId="{232F3A0B-560B-412A-B730-416198B96BAE}" srcOrd="1" destOrd="0" presId="urn:microsoft.com/office/officeart/2005/8/layout/pyramid1"/>
    <dgm:cxn modelId="{AE83006E-D876-4EA8-9ECE-EB10B2AA111C}" srcId="{B8251D58-6BDB-4C88-B065-1DD0F5A3F08B}" destId="{BEC7F143-FD7F-42E7-A45D-B581D2BFA236}" srcOrd="0" destOrd="0" parTransId="{597E5E4E-CBF4-4B33-8961-818E6C6E5574}" sibTransId="{9DB7B694-02F0-4DF0-AAA2-1AD1D5CA70CA}"/>
    <dgm:cxn modelId="{937A3A83-5CDF-40B5-887F-0768EFABBD57}" type="presOf" srcId="{B8251D58-6BDB-4C88-B065-1DD0F5A3F08B}" destId="{5CEABE0C-C97C-4300-8FA2-03C27EADD40D}" srcOrd="0" destOrd="0" presId="urn:microsoft.com/office/officeart/2005/8/layout/pyramid1"/>
    <dgm:cxn modelId="{36BCCDB7-6A9B-4383-8506-7D94480BDF2A}" type="presOf" srcId="{BEC7F143-FD7F-42E7-A45D-B581D2BFA236}" destId="{8283B47A-859B-4CAA-A244-8D5F1994E8DC}" srcOrd="0" destOrd="0" presId="urn:microsoft.com/office/officeart/2005/8/layout/pyramid1"/>
    <dgm:cxn modelId="{249258C6-9127-4FAB-AD72-46AC2C12E6A2}" srcId="{B8251D58-6BDB-4C88-B065-1DD0F5A3F08B}" destId="{C7FFE44E-CA29-49AF-8E5A-FD45505D51C9}" srcOrd="2" destOrd="0" parTransId="{00C403FD-ABE5-4A3F-AC55-3CE13FD9D5F1}" sibTransId="{3CD0D3C3-7C45-4BE4-94B5-C2139ED9F951}"/>
    <dgm:cxn modelId="{8C6539E6-029A-40C2-A9CB-E3EAB10196EE}" type="presOf" srcId="{65287936-1FE0-46C3-91D7-A3843CE95D4A}" destId="{9684C7EF-D141-4F54-939F-ACAF520797CF}" srcOrd="1" destOrd="0" presId="urn:microsoft.com/office/officeart/2005/8/layout/pyramid1"/>
    <dgm:cxn modelId="{4B1D5BF9-C9DE-413F-978E-925A17C18C0B}" type="presOf" srcId="{65287936-1FE0-46C3-91D7-A3843CE95D4A}" destId="{F6DBA77F-5AA3-48E2-9361-1ABAAE1A16B6}" srcOrd="0" destOrd="0" presId="urn:microsoft.com/office/officeart/2005/8/layout/pyramid1"/>
    <dgm:cxn modelId="{2ACE8A91-CE4C-479E-81DB-3E61E9FE26CC}" type="presParOf" srcId="{5CEABE0C-C97C-4300-8FA2-03C27EADD40D}" destId="{0D10C55B-1474-4828-B3A4-3C3E7B6B0758}" srcOrd="0" destOrd="0" presId="urn:microsoft.com/office/officeart/2005/8/layout/pyramid1"/>
    <dgm:cxn modelId="{B06706F3-8D62-4A75-831E-58CDAC7E99EB}" type="presParOf" srcId="{0D10C55B-1474-4828-B3A4-3C3E7B6B0758}" destId="{8283B47A-859B-4CAA-A244-8D5F1994E8DC}" srcOrd="0" destOrd="0" presId="urn:microsoft.com/office/officeart/2005/8/layout/pyramid1"/>
    <dgm:cxn modelId="{F97A3D2D-9DBB-47CD-B3C3-653E3F5EC52E}" type="presParOf" srcId="{0D10C55B-1474-4828-B3A4-3C3E7B6B0758}" destId="{232F3A0B-560B-412A-B730-416198B96BAE}" srcOrd="1" destOrd="0" presId="urn:microsoft.com/office/officeart/2005/8/layout/pyramid1"/>
    <dgm:cxn modelId="{9FC6AD36-8CDE-413C-9ACD-5452A515ACF3}" type="presParOf" srcId="{5CEABE0C-C97C-4300-8FA2-03C27EADD40D}" destId="{41A67C5E-9AA7-4534-BFA4-15267E288ECD}" srcOrd="1" destOrd="0" presId="urn:microsoft.com/office/officeart/2005/8/layout/pyramid1"/>
    <dgm:cxn modelId="{2C615F88-2BD0-436C-961E-5FBF6246AA89}" type="presParOf" srcId="{41A67C5E-9AA7-4534-BFA4-15267E288ECD}" destId="{F6DBA77F-5AA3-48E2-9361-1ABAAE1A16B6}" srcOrd="0" destOrd="0" presId="urn:microsoft.com/office/officeart/2005/8/layout/pyramid1"/>
    <dgm:cxn modelId="{77C05329-AE07-4D5E-9298-01C3668D3802}" type="presParOf" srcId="{41A67C5E-9AA7-4534-BFA4-15267E288ECD}" destId="{9684C7EF-D141-4F54-939F-ACAF520797CF}" srcOrd="1" destOrd="0" presId="urn:microsoft.com/office/officeart/2005/8/layout/pyramid1"/>
    <dgm:cxn modelId="{593EBBA1-19C4-4C3B-A21C-6B8FCD557DD8}" type="presParOf" srcId="{5CEABE0C-C97C-4300-8FA2-03C27EADD40D}" destId="{113A0DD8-9882-4E9E-A5EF-FA347A0B8FDD}" srcOrd="2" destOrd="0" presId="urn:microsoft.com/office/officeart/2005/8/layout/pyramid1"/>
    <dgm:cxn modelId="{06A66761-D79D-471C-B6FB-0DE22D1A10D0}" type="presParOf" srcId="{113A0DD8-9882-4E9E-A5EF-FA347A0B8FDD}" destId="{2660ECAF-63DA-408E-8218-943E4F85176C}" srcOrd="0" destOrd="0" presId="urn:microsoft.com/office/officeart/2005/8/layout/pyramid1"/>
    <dgm:cxn modelId="{602FB3D0-6045-4598-A5E3-4E2AA7EF6590}" type="presParOf" srcId="{113A0DD8-9882-4E9E-A5EF-FA347A0B8FDD}" destId="{4BBD24C0-673D-48BF-95C7-A8F55624E49A}" srcOrd="1" destOrd="0" presId="urn:microsoft.com/office/officeart/2005/8/layout/pyramid1"/>
  </dgm:cxnLst>
  <dgm:bg>
    <a:solidFill>
      <a:srgbClr val="4F647B"/>
    </a:solid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3B47A-859B-4CAA-A244-8D5F1994E8DC}">
      <dsp:nvSpPr>
        <dsp:cNvPr id="0" name=""/>
        <dsp:cNvSpPr/>
      </dsp:nvSpPr>
      <dsp:spPr>
        <a:xfrm>
          <a:off x="958846" y="0"/>
          <a:ext cx="968375" cy="884876"/>
        </a:xfrm>
        <a:prstGeom prst="trapezoid">
          <a:avLst>
            <a:gd name="adj" fmla="val 54718"/>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FFFFCC"/>
              </a:solidFill>
            </a:rPr>
            <a:t>SOPs</a:t>
          </a:r>
        </a:p>
      </dsp:txBody>
      <dsp:txXfrm>
        <a:off x="958846" y="0"/>
        <a:ext cx="968375" cy="884876"/>
      </dsp:txXfrm>
    </dsp:sp>
    <dsp:sp modelId="{F6DBA77F-5AA3-48E2-9361-1ABAAE1A16B6}">
      <dsp:nvSpPr>
        <dsp:cNvPr id="0" name=""/>
        <dsp:cNvSpPr/>
      </dsp:nvSpPr>
      <dsp:spPr>
        <a:xfrm>
          <a:off x="484187" y="884876"/>
          <a:ext cx="1936750" cy="884876"/>
        </a:xfrm>
        <a:prstGeom prst="trapezoid">
          <a:avLst>
            <a:gd name="adj" fmla="val 54718"/>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FFFFCC"/>
              </a:solidFill>
            </a:rPr>
            <a:t>QAPPs</a:t>
          </a:r>
        </a:p>
      </dsp:txBody>
      <dsp:txXfrm>
        <a:off x="823119" y="884876"/>
        <a:ext cx="1258887" cy="884876"/>
      </dsp:txXfrm>
    </dsp:sp>
    <dsp:sp modelId="{2660ECAF-63DA-408E-8218-943E4F85176C}">
      <dsp:nvSpPr>
        <dsp:cNvPr id="0" name=""/>
        <dsp:cNvSpPr/>
      </dsp:nvSpPr>
      <dsp:spPr>
        <a:xfrm>
          <a:off x="0" y="1769753"/>
          <a:ext cx="2905126" cy="884876"/>
        </a:xfrm>
        <a:prstGeom prst="trapezoid">
          <a:avLst>
            <a:gd name="adj" fmla="val 54718"/>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FFFFCC"/>
              </a:solidFill>
            </a:rPr>
            <a:t>DQOs</a:t>
          </a:r>
        </a:p>
      </dsp:txBody>
      <dsp:txXfrm>
        <a:off x="508397" y="1769753"/>
        <a:ext cx="1888331" cy="8848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92F06-48AE-43BD-A7CA-34C4931525D1}" type="datetimeFigureOut">
              <a:rPr lang="en-US" smtClean="0"/>
              <a:t>5/17/2022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24EF8-F714-455C-84DB-A6F22B8F98D0}" type="slidenum">
              <a:rPr lang="en-US" smtClean="0"/>
              <a:t>‹#›</a:t>
            </a:fld>
            <a:endParaRPr lang="en-US" dirty="0"/>
          </a:p>
        </p:txBody>
      </p:sp>
    </p:spTree>
    <p:extLst>
      <p:ext uri="{BB962C8B-B14F-4D97-AF65-F5344CB8AC3E}">
        <p14:creationId xmlns:p14="http://schemas.microsoft.com/office/powerpoint/2010/main" val="23309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98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10</a:t>
            </a:fld>
            <a:endParaRPr lang="en-US" dirty="0"/>
          </a:p>
        </p:txBody>
      </p:sp>
    </p:spTree>
    <p:extLst>
      <p:ext uri="{BB962C8B-B14F-4D97-AF65-F5344CB8AC3E}">
        <p14:creationId xmlns:p14="http://schemas.microsoft.com/office/powerpoint/2010/main" val="123999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65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65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13</a:t>
            </a:fld>
            <a:endParaRPr lang="en-US" dirty="0"/>
          </a:p>
        </p:txBody>
      </p:sp>
    </p:spTree>
    <p:extLst>
      <p:ext uri="{BB962C8B-B14F-4D97-AF65-F5344CB8AC3E}">
        <p14:creationId xmlns:p14="http://schemas.microsoft.com/office/powerpoint/2010/main" val="384151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14</a:t>
            </a:fld>
            <a:endParaRPr lang="en-US" dirty="0"/>
          </a:p>
        </p:txBody>
      </p:sp>
    </p:spTree>
    <p:extLst>
      <p:ext uri="{BB962C8B-B14F-4D97-AF65-F5344CB8AC3E}">
        <p14:creationId xmlns:p14="http://schemas.microsoft.com/office/powerpoint/2010/main" val="103762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15</a:t>
            </a:fld>
            <a:endParaRPr lang="en-US" dirty="0"/>
          </a:p>
        </p:txBody>
      </p:sp>
    </p:spTree>
    <p:extLst>
      <p:ext uri="{BB962C8B-B14F-4D97-AF65-F5344CB8AC3E}">
        <p14:creationId xmlns:p14="http://schemas.microsoft.com/office/powerpoint/2010/main" val="377176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16</a:t>
            </a:fld>
            <a:endParaRPr lang="en-US" dirty="0"/>
          </a:p>
        </p:txBody>
      </p:sp>
    </p:spTree>
    <p:extLst>
      <p:ext uri="{BB962C8B-B14F-4D97-AF65-F5344CB8AC3E}">
        <p14:creationId xmlns:p14="http://schemas.microsoft.com/office/powerpoint/2010/main" val="153125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17</a:t>
            </a:fld>
            <a:endParaRPr lang="en-US" dirty="0"/>
          </a:p>
        </p:txBody>
      </p:sp>
    </p:spTree>
    <p:extLst>
      <p:ext uri="{BB962C8B-B14F-4D97-AF65-F5344CB8AC3E}">
        <p14:creationId xmlns:p14="http://schemas.microsoft.com/office/powerpoint/2010/main" val="3182637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18</a:t>
            </a:fld>
            <a:endParaRPr lang="en-US" dirty="0"/>
          </a:p>
        </p:txBody>
      </p:sp>
    </p:spTree>
    <p:extLst>
      <p:ext uri="{BB962C8B-B14F-4D97-AF65-F5344CB8AC3E}">
        <p14:creationId xmlns:p14="http://schemas.microsoft.com/office/powerpoint/2010/main" val="576966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7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a:t>
            </a:fld>
            <a:endParaRPr lang="en-US" dirty="0"/>
          </a:p>
        </p:txBody>
      </p:sp>
    </p:spTree>
    <p:extLst>
      <p:ext uri="{BB962C8B-B14F-4D97-AF65-F5344CB8AC3E}">
        <p14:creationId xmlns:p14="http://schemas.microsoft.com/office/powerpoint/2010/main" val="427096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20</a:t>
            </a:fld>
            <a:endParaRPr lang="en-US" dirty="0"/>
          </a:p>
        </p:txBody>
      </p:sp>
    </p:spTree>
    <p:extLst>
      <p:ext uri="{BB962C8B-B14F-4D97-AF65-F5344CB8AC3E}">
        <p14:creationId xmlns:p14="http://schemas.microsoft.com/office/powerpoint/2010/main" val="130677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21</a:t>
            </a:fld>
            <a:endParaRPr lang="en-US" dirty="0"/>
          </a:p>
        </p:txBody>
      </p:sp>
    </p:spTree>
    <p:extLst>
      <p:ext uri="{BB962C8B-B14F-4D97-AF65-F5344CB8AC3E}">
        <p14:creationId xmlns:p14="http://schemas.microsoft.com/office/powerpoint/2010/main" val="3639287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287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74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232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989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26</a:t>
            </a:fld>
            <a:endParaRPr lang="en-US" dirty="0"/>
          </a:p>
        </p:txBody>
      </p:sp>
    </p:spTree>
    <p:extLst>
      <p:ext uri="{BB962C8B-B14F-4D97-AF65-F5344CB8AC3E}">
        <p14:creationId xmlns:p14="http://schemas.microsoft.com/office/powerpoint/2010/main" val="975294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27</a:t>
            </a:fld>
            <a:endParaRPr lang="en-US" dirty="0"/>
          </a:p>
        </p:txBody>
      </p:sp>
    </p:spTree>
    <p:extLst>
      <p:ext uri="{BB962C8B-B14F-4D97-AF65-F5344CB8AC3E}">
        <p14:creationId xmlns:p14="http://schemas.microsoft.com/office/powerpoint/2010/main" val="1092223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66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29</a:t>
            </a:fld>
            <a:endParaRPr lang="en-US" dirty="0"/>
          </a:p>
        </p:txBody>
      </p:sp>
    </p:spTree>
    <p:extLst>
      <p:ext uri="{BB962C8B-B14F-4D97-AF65-F5344CB8AC3E}">
        <p14:creationId xmlns:p14="http://schemas.microsoft.com/office/powerpoint/2010/main" val="392692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a:t>
            </a:fld>
            <a:endParaRPr lang="en-US" dirty="0"/>
          </a:p>
        </p:txBody>
      </p:sp>
    </p:spTree>
    <p:extLst>
      <p:ext uri="{BB962C8B-B14F-4D97-AF65-F5344CB8AC3E}">
        <p14:creationId xmlns:p14="http://schemas.microsoft.com/office/powerpoint/2010/main" val="346895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24EF8-F714-455C-84DB-A6F22B8F98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825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31</a:t>
            </a:fld>
            <a:endParaRPr lang="en-US" dirty="0"/>
          </a:p>
        </p:txBody>
      </p:sp>
    </p:spTree>
    <p:extLst>
      <p:ext uri="{BB962C8B-B14F-4D97-AF65-F5344CB8AC3E}">
        <p14:creationId xmlns:p14="http://schemas.microsoft.com/office/powerpoint/2010/main" val="1546413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32</a:t>
            </a:fld>
            <a:endParaRPr lang="en-US" dirty="0"/>
          </a:p>
        </p:txBody>
      </p:sp>
    </p:spTree>
    <p:extLst>
      <p:ext uri="{BB962C8B-B14F-4D97-AF65-F5344CB8AC3E}">
        <p14:creationId xmlns:p14="http://schemas.microsoft.com/office/powerpoint/2010/main" val="300810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9BC2610-9E6D-4AD4-B60C-92ED65B7AB66}" type="slidenum">
              <a:rPr lang="en-US" smtClean="0"/>
              <a:t>33</a:t>
            </a:fld>
            <a:endParaRPr lang="en-US" dirty="0"/>
          </a:p>
        </p:txBody>
      </p:sp>
    </p:spTree>
    <p:extLst>
      <p:ext uri="{BB962C8B-B14F-4D97-AF65-F5344CB8AC3E}">
        <p14:creationId xmlns:p14="http://schemas.microsoft.com/office/powerpoint/2010/main" val="280883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34</a:t>
            </a:fld>
            <a:endParaRPr lang="en-US" dirty="0"/>
          </a:p>
        </p:txBody>
      </p:sp>
    </p:spTree>
    <p:extLst>
      <p:ext uri="{BB962C8B-B14F-4D97-AF65-F5344CB8AC3E}">
        <p14:creationId xmlns:p14="http://schemas.microsoft.com/office/powerpoint/2010/main" val="326354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35</a:t>
            </a:fld>
            <a:endParaRPr lang="en-US" dirty="0"/>
          </a:p>
        </p:txBody>
      </p:sp>
    </p:spTree>
    <p:extLst>
      <p:ext uri="{BB962C8B-B14F-4D97-AF65-F5344CB8AC3E}">
        <p14:creationId xmlns:p14="http://schemas.microsoft.com/office/powerpoint/2010/main" val="2594691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36</a:t>
            </a:fld>
            <a:endParaRPr lang="en-US" dirty="0"/>
          </a:p>
        </p:txBody>
      </p:sp>
    </p:spTree>
    <p:extLst>
      <p:ext uri="{BB962C8B-B14F-4D97-AF65-F5344CB8AC3E}">
        <p14:creationId xmlns:p14="http://schemas.microsoft.com/office/powerpoint/2010/main" val="685295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37</a:t>
            </a:fld>
            <a:endParaRPr lang="en-US" dirty="0"/>
          </a:p>
        </p:txBody>
      </p:sp>
    </p:spTree>
    <p:extLst>
      <p:ext uri="{BB962C8B-B14F-4D97-AF65-F5344CB8AC3E}">
        <p14:creationId xmlns:p14="http://schemas.microsoft.com/office/powerpoint/2010/main" val="157416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4</a:t>
            </a:fld>
            <a:endParaRPr lang="en-US" dirty="0"/>
          </a:p>
        </p:txBody>
      </p:sp>
    </p:spTree>
    <p:extLst>
      <p:ext uri="{BB962C8B-B14F-4D97-AF65-F5344CB8AC3E}">
        <p14:creationId xmlns:p14="http://schemas.microsoft.com/office/powerpoint/2010/main" val="363476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5</a:t>
            </a:fld>
            <a:endParaRPr lang="en-US" dirty="0"/>
          </a:p>
        </p:txBody>
      </p:sp>
    </p:spTree>
    <p:extLst>
      <p:ext uri="{BB962C8B-B14F-4D97-AF65-F5344CB8AC3E}">
        <p14:creationId xmlns:p14="http://schemas.microsoft.com/office/powerpoint/2010/main" val="246253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6</a:t>
            </a:fld>
            <a:endParaRPr lang="en-US" dirty="0"/>
          </a:p>
        </p:txBody>
      </p:sp>
    </p:spTree>
    <p:extLst>
      <p:ext uri="{BB962C8B-B14F-4D97-AF65-F5344CB8AC3E}">
        <p14:creationId xmlns:p14="http://schemas.microsoft.com/office/powerpoint/2010/main" val="139683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7</a:t>
            </a:fld>
            <a:endParaRPr lang="en-US" dirty="0"/>
          </a:p>
        </p:txBody>
      </p:sp>
    </p:spTree>
    <p:extLst>
      <p:ext uri="{BB962C8B-B14F-4D97-AF65-F5344CB8AC3E}">
        <p14:creationId xmlns:p14="http://schemas.microsoft.com/office/powerpoint/2010/main" val="371927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8</a:t>
            </a:fld>
            <a:endParaRPr lang="en-US" dirty="0"/>
          </a:p>
        </p:txBody>
      </p:sp>
    </p:spTree>
    <p:extLst>
      <p:ext uri="{BB962C8B-B14F-4D97-AF65-F5344CB8AC3E}">
        <p14:creationId xmlns:p14="http://schemas.microsoft.com/office/powerpoint/2010/main" val="398887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9</a:t>
            </a:fld>
            <a:endParaRPr lang="en-US" dirty="0"/>
          </a:p>
        </p:txBody>
      </p:sp>
    </p:spTree>
    <p:extLst>
      <p:ext uri="{BB962C8B-B14F-4D97-AF65-F5344CB8AC3E}">
        <p14:creationId xmlns:p14="http://schemas.microsoft.com/office/powerpoint/2010/main" val="178641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CADC70-ADF4-4CD0-9082-7C73659E7FED}"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65610-5F02-4AE1-BC35-2BEED157A023}"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6D2AB-028D-45AA-94BB-7942CC8E2EF1}"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426BF52-2B0F-476F-A7C9-D245F245CE15}" type="slidenum">
              <a:rPr lang="en-US"/>
              <a:pPr/>
              <a:t>‹#›</a:t>
            </a:fld>
            <a:endParaRPr lang="en-US" dirty="0"/>
          </a:p>
        </p:txBody>
      </p:sp>
    </p:spTree>
    <p:extLst>
      <p:ext uri="{BB962C8B-B14F-4D97-AF65-F5344CB8AC3E}">
        <p14:creationId xmlns:p14="http://schemas.microsoft.com/office/powerpoint/2010/main" val="99589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645322B-E9E4-4CC9-8D45-8F9A67E435F1}" type="slidenum">
              <a:rPr lang="en-US"/>
              <a:pPr/>
              <a:t>‹#›</a:t>
            </a:fld>
            <a:endParaRPr lang="en-US" dirty="0"/>
          </a:p>
        </p:txBody>
      </p:sp>
    </p:spTree>
    <p:extLst>
      <p:ext uri="{BB962C8B-B14F-4D97-AF65-F5344CB8AC3E}">
        <p14:creationId xmlns:p14="http://schemas.microsoft.com/office/powerpoint/2010/main" val="166744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2FAB0B0-8CCB-4A86-8F58-92F7F0DE1702}" type="slidenum">
              <a:rPr lang="en-US"/>
              <a:pPr/>
              <a:t>‹#›</a:t>
            </a:fld>
            <a:endParaRPr lang="en-US" dirty="0"/>
          </a:p>
        </p:txBody>
      </p:sp>
    </p:spTree>
    <p:extLst>
      <p:ext uri="{BB962C8B-B14F-4D97-AF65-F5344CB8AC3E}">
        <p14:creationId xmlns:p14="http://schemas.microsoft.com/office/powerpoint/2010/main" val="253812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5FCD4F0-7834-4200-86CA-1CB674C3F3A9}" type="slidenum">
              <a:rPr lang="en-US"/>
              <a:pPr/>
              <a:t>‹#›</a:t>
            </a:fld>
            <a:endParaRPr lang="en-US" dirty="0"/>
          </a:p>
        </p:txBody>
      </p:sp>
    </p:spTree>
    <p:extLst>
      <p:ext uri="{BB962C8B-B14F-4D97-AF65-F5344CB8AC3E}">
        <p14:creationId xmlns:p14="http://schemas.microsoft.com/office/powerpoint/2010/main" val="2363262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495A698-0E0F-4FD5-A86E-D356884BA343}" type="slidenum">
              <a:rPr lang="en-US"/>
              <a:pPr/>
              <a:t>‹#›</a:t>
            </a:fld>
            <a:endParaRPr lang="en-US" dirty="0"/>
          </a:p>
        </p:txBody>
      </p:sp>
    </p:spTree>
    <p:extLst>
      <p:ext uri="{BB962C8B-B14F-4D97-AF65-F5344CB8AC3E}">
        <p14:creationId xmlns:p14="http://schemas.microsoft.com/office/powerpoint/2010/main" val="38210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38F04BC-5849-4FBE-A994-A6A1A53F28BF}" type="slidenum">
              <a:rPr lang="en-US"/>
              <a:pPr/>
              <a:t>‹#›</a:t>
            </a:fld>
            <a:endParaRPr lang="en-US" dirty="0"/>
          </a:p>
        </p:txBody>
      </p:sp>
    </p:spTree>
    <p:extLst>
      <p:ext uri="{BB962C8B-B14F-4D97-AF65-F5344CB8AC3E}">
        <p14:creationId xmlns:p14="http://schemas.microsoft.com/office/powerpoint/2010/main" val="381642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46FB596-432D-499C-9187-B7F052D14381}" type="slidenum">
              <a:rPr lang="en-US"/>
              <a:pPr/>
              <a:t>‹#›</a:t>
            </a:fld>
            <a:endParaRPr lang="en-US" dirty="0"/>
          </a:p>
        </p:txBody>
      </p:sp>
    </p:spTree>
    <p:extLst>
      <p:ext uri="{BB962C8B-B14F-4D97-AF65-F5344CB8AC3E}">
        <p14:creationId xmlns:p14="http://schemas.microsoft.com/office/powerpoint/2010/main" val="1085292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C88881D-E172-4039-9855-EF8FB95E88C1}" type="slidenum">
              <a:rPr lang="en-US"/>
              <a:pPr/>
              <a:t>‹#›</a:t>
            </a:fld>
            <a:endParaRPr lang="en-US" dirty="0"/>
          </a:p>
        </p:txBody>
      </p:sp>
    </p:spTree>
    <p:extLst>
      <p:ext uri="{BB962C8B-B14F-4D97-AF65-F5344CB8AC3E}">
        <p14:creationId xmlns:p14="http://schemas.microsoft.com/office/powerpoint/2010/main" val="64397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DF623-7C08-47EA-BDF2-6C465DD62B0D}"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CFFB5AF-D83D-4DB4-9460-BDB2228E88AF}" type="slidenum">
              <a:rPr lang="en-US"/>
              <a:pPr/>
              <a:t>‹#›</a:t>
            </a:fld>
            <a:endParaRPr lang="en-US" dirty="0"/>
          </a:p>
        </p:txBody>
      </p:sp>
    </p:spTree>
    <p:extLst>
      <p:ext uri="{BB962C8B-B14F-4D97-AF65-F5344CB8AC3E}">
        <p14:creationId xmlns:p14="http://schemas.microsoft.com/office/powerpoint/2010/main" val="3255085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228467-C06F-457E-BCA1-DEAC164489CB}" type="slidenum">
              <a:rPr lang="en-US"/>
              <a:pPr/>
              <a:t>‹#›</a:t>
            </a:fld>
            <a:endParaRPr lang="en-US" dirty="0"/>
          </a:p>
        </p:txBody>
      </p:sp>
    </p:spTree>
    <p:extLst>
      <p:ext uri="{BB962C8B-B14F-4D97-AF65-F5344CB8AC3E}">
        <p14:creationId xmlns:p14="http://schemas.microsoft.com/office/powerpoint/2010/main" val="2493326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DAB92D9-7C12-4B9F-B63E-DA42FFAF1FA6}" type="slidenum">
              <a:rPr lang="en-US"/>
              <a:pPr/>
              <a:t>‹#›</a:t>
            </a:fld>
            <a:endParaRPr lang="en-US" dirty="0"/>
          </a:p>
        </p:txBody>
      </p:sp>
    </p:spTree>
    <p:extLst>
      <p:ext uri="{BB962C8B-B14F-4D97-AF65-F5344CB8AC3E}">
        <p14:creationId xmlns:p14="http://schemas.microsoft.com/office/powerpoint/2010/main" val="252291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5B17F-C572-4CB0-895B-0617648CE469}"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CA5390-D28F-4599-8F20-161D62C4F413}" type="datetime1">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5CD2E1-5B55-4B60-9F0A-D105F1CBD11C}" type="datetime1">
              <a:rPr lang="en-US" smtClean="0"/>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E478F8-354A-4921-92D4-A591DCDB3151}" type="datetime1">
              <a:rPr lang="en-US" smtClean="0"/>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3C10A-C85A-4B03-B15D-B30E1210FBD1}" type="datetime1">
              <a:rPr lang="en-US" smtClean="0"/>
              <a:t>5/17/2022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B91C8-FBFF-4EAD-AEBC-059AF0824046}" type="datetime1">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05AD6-5280-4E7A-9245-48825472ED99}" type="datetime1">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0DA0C-7301-43B6-B76F-3B3C1741D84B}" type="datetime1">
              <a:rPr lang="en-US" smtClean="0"/>
              <a:t>5/17/2022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94493-AC3B-410B-BF08-4C1E37F6A2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9342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F87B42E-16B1-473B-8A91-259B573E8B26}" type="slidenum">
              <a:rPr lang="en-US"/>
              <a:pPr/>
              <a:t>‹#›</a:t>
            </a:fld>
            <a:endParaRPr lang="en-US" dirty="0"/>
          </a:p>
        </p:txBody>
      </p:sp>
    </p:spTree>
    <p:extLst>
      <p:ext uri="{BB962C8B-B14F-4D97-AF65-F5344CB8AC3E}">
        <p14:creationId xmlns:p14="http://schemas.microsoft.com/office/powerpoint/2010/main" val="37374138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jisc.ac.uk/blog/using-open-citation-data-to-benefit-research-11-sep-201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en.wikipedia.org/wiki/Train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commons.wikimedia.org/wiki/File:Evolution-tasks-old.sv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mailto:vseaman@incog.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8295" r="-1" b="23014"/>
          <a:stretch/>
        </p:blipFill>
        <p:spPr>
          <a:xfrm>
            <a:off x="240030" y="320040"/>
            <a:ext cx="8661654" cy="4462272"/>
          </a:xfrm>
          <a:prstGeom prst="rect">
            <a:avLst/>
          </a:prstGeom>
        </p:spPr>
      </p:pic>
      <p:sp>
        <p:nvSpPr>
          <p:cNvPr id="9" name="Rectangle 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121157" y="5093208"/>
            <a:ext cx="5718043" cy="1261872"/>
          </a:xfrm>
        </p:spPr>
        <p:txBody>
          <a:bodyPr vert="horz" lIns="91440" tIns="45720" rIns="91440" bIns="45720" rtlCol="0" anchor="ctr">
            <a:normAutofit/>
          </a:bodyPr>
          <a:lstStyle/>
          <a:p>
            <a:pPr marL="635000" indent="-635000" algn="l">
              <a:lnSpc>
                <a:spcPct val="90000"/>
              </a:lnSpc>
              <a:buFont typeface="+mj-lt"/>
              <a:buAutoNum type="arabicPeriod" startAt="4"/>
            </a:pPr>
            <a:r>
              <a:rPr lang="en-US" sz="3600" dirty="0">
                <a:solidFill>
                  <a:schemeClr val="accent2">
                    <a:lumMod val="60000"/>
                    <a:lumOff val="40000"/>
                  </a:schemeClr>
                </a:solidFill>
                <a:effectLst>
                  <a:outerShdw blurRad="38100" dist="38100" dir="2700000" algn="tl">
                    <a:srgbClr val="000000">
                      <a:alpha val="43137"/>
                    </a:srgbClr>
                  </a:outerShdw>
                </a:effectLst>
              </a:rPr>
              <a:t>Quality Assurance, QAPPs, DQOs and SOPs</a:t>
            </a:r>
          </a:p>
        </p:txBody>
      </p:sp>
      <p:sp>
        <p:nvSpPr>
          <p:cNvPr id="3" name="Subtitle 2"/>
          <p:cNvSpPr>
            <a:spLocks noGrp="1"/>
          </p:cNvSpPr>
          <p:nvPr>
            <p:ph type="subTitle" idx="1"/>
          </p:nvPr>
        </p:nvSpPr>
        <p:spPr>
          <a:xfrm>
            <a:off x="240030" y="5093208"/>
            <a:ext cx="2665089" cy="1261872"/>
          </a:xfrm>
        </p:spPr>
        <p:txBody>
          <a:bodyPr vert="horz" lIns="91440" tIns="45720" rIns="91440" bIns="45720" rtlCol="0" anchor="ctr">
            <a:noAutofit/>
          </a:bodyPr>
          <a:lstStyle/>
          <a:p>
            <a:pPr algn="r">
              <a:lnSpc>
                <a:spcPct val="90000"/>
              </a:lnSpc>
            </a:pPr>
            <a:r>
              <a:rPr lang="en-US" sz="2200" dirty="0">
                <a:solidFill>
                  <a:schemeClr val="bg2"/>
                </a:solidFill>
              </a:rPr>
              <a:t>Presented by INCOG</a:t>
            </a:r>
          </a:p>
          <a:p>
            <a:pPr algn="r">
              <a:lnSpc>
                <a:spcPct val="90000"/>
              </a:lnSpc>
            </a:pPr>
            <a:r>
              <a:rPr lang="en-US" sz="2200" dirty="0">
                <a:solidFill>
                  <a:schemeClr val="bg2"/>
                </a:solidFill>
              </a:rPr>
              <a:t>Nienhuis Park</a:t>
            </a:r>
          </a:p>
          <a:p>
            <a:pPr algn="r">
              <a:lnSpc>
                <a:spcPct val="90000"/>
              </a:lnSpc>
            </a:pPr>
            <a:r>
              <a:rPr lang="en-US" sz="2200" dirty="0">
                <a:solidFill>
                  <a:schemeClr val="bg2"/>
                </a:solidFill>
              </a:rPr>
              <a:t>May 18, 2022</a:t>
            </a:r>
          </a:p>
        </p:txBody>
      </p:sp>
      <p:cxnSp>
        <p:nvCxnSpPr>
          <p:cNvPr id="11" name="Straight Connector 1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2922C84-67E7-46B4-B663-6AEDDFDB0F7F}"/>
              </a:ext>
            </a:extLst>
          </p:cNvPr>
          <p:cNvSpPr txBox="1">
            <a:spLocks/>
          </p:cNvSpPr>
          <p:nvPr/>
        </p:nvSpPr>
        <p:spPr>
          <a:xfrm>
            <a:off x="1140335" y="1066800"/>
            <a:ext cx="6861043" cy="2418588"/>
          </a:xfrm>
          <a:prstGeom prst="rect">
            <a:avLst/>
          </a:prstGeom>
          <a:solidFill>
            <a:srgbClr val="413F33">
              <a:alpha val="48000"/>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Calibri"/>
                <a:ea typeface="+mj-ea"/>
                <a:cs typeface="+mj-cs"/>
              </a:rPr>
              <a:t>GCSA Workshop</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42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Calibri"/>
                <a:ea typeface="+mj-ea"/>
                <a:cs typeface="+mj-cs"/>
              </a:rPr>
              <a:t>OKR04 MCM-3 and Part IV Sampling and Field Methods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a:xfrm>
            <a:off x="197739" y="333367"/>
            <a:ext cx="5581577" cy="869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sz="4000" kern="1200" dirty="0">
                <a:solidFill>
                  <a:schemeClr val="tx2">
                    <a:lumMod val="75000"/>
                  </a:schemeClr>
                </a:solidFill>
                <a:latin typeface="+mj-lt"/>
                <a:ea typeface="+mj-ea"/>
                <a:cs typeface="+mj-cs"/>
              </a:rPr>
              <a:t>QA References in OKR04</a:t>
            </a:r>
          </a:p>
        </p:txBody>
      </p:sp>
      <p:sp>
        <p:nvSpPr>
          <p:cNvPr id="193540" name="Rectangle 4"/>
          <p:cNvSpPr>
            <a:spLocks noChangeArrowheads="1"/>
          </p:cNvSpPr>
          <p:nvPr/>
        </p:nvSpPr>
        <p:spPr bwMode="auto">
          <a:xfrm>
            <a:off x="197739" y="1371600"/>
            <a:ext cx="5865042" cy="5257800"/>
          </a:xfrm>
          <a:prstGeom prst="rect">
            <a:avLst/>
          </a:prstGeom>
        </p:spPr>
        <p:txBody>
          <a:bodyPr vert="horz" lIns="91440" tIns="45720" rIns="91440" bIns="45720" rtlCol="0" anchor="t">
            <a:noAutofit/>
          </a:bodyPr>
          <a:lstStyle/>
          <a:p>
            <a:pPr>
              <a:spcBef>
                <a:spcPts val="1800"/>
              </a:spcBef>
              <a:buSzPct val="100000"/>
            </a:pPr>
            <a:r>
              <a:rPr lang="en-US" b="1" dirty="0">
                <a:solidFill>
                  <a:schemeClr val="tx1">
                    <a:lumMod val="65000"/>
                    <a:lumOff val="35000"/>
                  </a:schemeClr>
                </a:solidFill>
              </a:rPr>
              <a:t>OKR04 Part VII.J</a:t>
            </a:r>
            <a:r>
              <a:rPr lang="en-US" dirty="0">
                <a:solidFill>
                  <a:schemeClr val="tx1">
                    <a:lumMod val="65000"/>
                    <a:lumOff val="35000"/>
                  </a:schemeClr>
                </a:solidFill>
              </a:rPr>
              <a:t> (only 1 reference to “QA” in OKR04): </a:t>
            </a:r>
            <a:r>
              <a:rPr lang="en-US" i="1" dirty="0">
                <a:solidFill>
                  <a:schemeClr val="accent1">
                    <a:lumMod val="75000"/>
                  </a:schemeClr>
                </a:solidFill>
              </a:rPr>
              <a:t>“…Proper operation and maintenance also includes adequate laboratory controls and appropriate </a:t>
            </a:r>
            <a:r>
              <a:rPr lang="en-US" i="1" u="sng" dirty="0">
                <a:solidFill>
                  <a:schemeClr val="accent1">
                    <a:lumMod val="75000"/>
                  </a:schemeClr>
                </a:solidFill>
              </a:rPr>
              <a:t>quality assurance</a:t>
            </a:r>
            <a:r>
              <a:rPr lang="en-US" i="1" dirty="0">
                <a:solidFill>
                  <a:schemeClr val="accent1">
                    <a:lumMod val="75000"/>
                  </a:schemeClr>
                </a:solidFill>
              </a:rPr>
              <a:t> procedures.” </a:t>
            </a:r>
            <a:r>
              <a:rPr lang="en-US" i="1" dirty="0"/>
              <a:t> </a:t>
            </a:r>
          </a:p>
          <a:p>
            <a:pPr>
              <a:spcBef>
                <a:spcPts val="1800"/>
              </a:spcBef>
              <a:buSzPct val="100000"/>
            </a:pPr>
            <a:r>
              <a:rPr lang="en-US" b="1" dirty="0">
                <a:solidFill>
                  <a:schemeClr val="tx1">
                    <a:lumMod val="65000"/>
                    <a:lumOff val="35000"/>
                  </a:schemeClr>
                </a:solidFill>
              </a:rPr>
              <a:t>OKR04 Part VI</a:t>
            </a:r>
            <a:r>
              <a:rPr lang="en-US" dirty="0">
                <a:solidFill>
                  <a:schemeClr val="tx1">
                    <a:lumMod val="65000"/>
                    <a:lumOff val="35000"/>
                  </a:schemeClr>
                </a:solidFill>
              </a:rPr>
              <a:t> (Monitoring, Record Keeping and Reporting):</a:t>
            </a:r>
          </a:p>
          <a:p>
            <a:pPr marL="344488" lvl="1" indent="-228600">
              <a:spcBef>
                <a:spcPts val="1200"/>
              </a:spcBef>
              <a:buSzPct val="100000"/>
              <a:buFont typeface="Arial" panose="020B0604020202020204" pitchFamily="34" charset="0"/>
              <a:buChar char="•"/>
            </a:pPr>
            <a:r>
              <a:rPr lang="en-US" i="1" dirty="0">
                <a:solidFill>
                  <a:schemeClr val="accent1">
                    <a:lumMod val="75000"/>
                  </a:schemeClr>
                </a:solidFill>
              </a:rPr>
              <a:t>“Samples and measurements...shall be </a:t>
            </a:r>
            <a:r>
              <a:rPr lang="en-US" i="1" u="sng" dirty="0">
                <a:solidFill>
                  <a:schemeClr val="accent1">
                    <a:lumMod val="75000"/>
                  </a:schemeClr>
                </a:solidFill>
              </a:rPr>
              <a:t>representative</a:t>
            </a:r>
            <a:r>
              <a:rPr lang="en-US" i="1" dirty="0">
                <a:solidFill>
                  <a:schemeClr val="accent1">
                    <a:lumMod val="75000"/>
                  </a:schemeClr>
                </a:solidFill>
              </a:rPr>
              <a:t>...”</a:t>
            </a:r>
          </a:p>
          <a:p>
            <a:pPr marL="344488" lvl="1" indent="-228600">
              <a:spcBef>
                <a:spcPts val="1200"/>
              </a:spcBef>
              <a:buSzPct val="100000"/>
              <a:buFont typeface="Arial" panose="020B0604020202020204" pitchFamily="34" charset="0"/>
              <a:buChar char="•"/>
            </a:pPr>
            <a:r>
              <a:rPr lang="en-US" i="1" dirty="0">
                <a:solidFill>
                  <a:schemeClr val="accent1">
                    <a:lumMod val="75000"/>
                  </a:schemeClr>
                </a:solidFill>
              </a:rPr>
              <a:t>“Laboratory methods require analysis… conducted according to test procedures approved under 40 CFR </a:t>
            </a:r>
            <a:r>
              <a:rPr lang="en-US" i="1" u="sng" dirty="0">
                <a:solidFill>
                  <a:schemeClr val="accent1">
                    <a:lumMod val="75000"/>
                  </a:schemeClr>
                </a:solidFill>
              </a:rPr>
              <a:t>Part 136.1 et seq.</a:t>
            </a:r>
            <a:r>
              <a:rPr lang="en-US" i="1" dirty="0">
                <a:solidFill>
                  <a:schemeClr val="accent1">
                    <a:lumMod val="75000"/>
                  </a:schemeClr>
                </a:solidFill>
              </a:rPr>
              <a:t>”</a:t>
            </a:r>
          </a:p>
          <a:p>
            <a:pPr marL="344488" lvl="1" indent="-228600">
              <a:spcBef>
                <a:spcPts val="1200"/>
              </a:spcBef>
              <a:buSzPct val="100000"/>
              <a:buFont typeface="Arial" panose="020B0604020202020204" pitchFamily="34" charset="0"/>
              <a:buChar char="•"/>
            </a:pPr>
            <a:r>
              <a:rPr lang="en-US" i="1" dirty="0">
                <a:solidFill>
                  <a:schemeClr val="accent1">
                    <a:lumMod val="75000"/>
                  </a:schemeClr>
                </a:solidFill>
              </a:rPr>
              <a:t>“Monitoring </a:t>
            </a:r>
            <a:r>
              <a:rPr lang="en-US" i="1" u="sng" dirty="0">
                <a:solidFill>
                  <a:schemeClr val="accent1">
                    <a:lumMod val="75000"/>
                  </a:schemeClr>
                </a:solidFill>
              </a:rPr>
              <a:t>records</a:t>
            </a:r>
            <a:r>
              <a:rPr lang="en-US" i="1" dirty="0">
                <a:solidFill>
                  <a:schemeClr val="accent1">
                    <a:lumMod val="75000"/>
                  </a:schemeClr>
                </a:solidFill>
              </a:rPr>
              <a:t> must provide</a:t>
            </a:r>
            <a:r>
              <a:rPr lang="en-US" dirty="0">
                <a:solidFill>
                  <a:schemeClr val="tx1">
                    <a:lumMod val="65000"/>
                    <a:lumOff val="35000"/>
                  </a:schemeClr>
                </a:solidFill>
              </a:rPr>
              <a:t>...[dates, names, times, place, methods, results, etc.]</a:t>
            </a:r>
            <a:r>
              <a:rPr lang="en-US" i="1" dirty="0">
                <a:solidFill>
                  <a:schemeClr val="accent1">
                    <a:lumMod val="75000"/>
                  </a:schemeClr>
                </a:solidFill>
              </a:rPr>
              <a:t>”</a:t>
            </a:r>
          </a:p>
          <a:p>
            <a:pPr marL="344488" lvl="1" indent="-228600">
              <a:spcBef>
                <a:spcPts val="1200"/>
              </a:spcBef>
              <a:buSzPct val="100000"/>
              <a:buFont typeface="Arial" panose="020B0604020202020204" pitchFamily="34" charset="0"/>
              <a:buChar char="•"/>
            </a:pPr>
            <a:r>
              <a:rPr lang="en-US" i="1" dirty="0">
                <a:solidFill>
                  <a:schemeClr val="accent1">
                    <a:lumMod val="75000"/>
                  </a:schemeClr>
                </a:solidFill>
              </a:rPr>
              <a:t>“</a:t>
            </a:r>
            <a:r>
              <a:rPr lang="en-US" i="1" u="sng" dirty="0">
                <a:solidFill>
                  <a:schemeClr val="accent1">
                    <a:lumMod val="75000"/>
                  </a:schemeClr>
                </a:solidFill>
              </a:rPr>
              <a:t>Reporting</a:t>
            </a:r>
            <a:r>
              <a:rPr lang="en-US" i="1" dirty="0">
                <a:solidFill>
                  <a:schemeClr val="accent1">
                    <a:lumMod val="75000"/>
                  </a:schemeClr>
                </a:solidFill>
              </a:rPr>
              <a:t> of all monitoring results may be required… to be submitted electronically…”</a:t>
            </a:r>
          </a:p>
          <a:p>
            <a:pPr marL="344488" lvl="1" indent="-228600">
              <a:spcBef>
                <a:spcPts val="1200"/>
              </a:spcBef>
              <a:buSzPct val="100000"/>
              <a:buFont typeface="Arial" panose="020B0604020202020204" pitchFamily="34" charset="0"/>
              <a:buChar char="•"/>
            </a:pPr>
            <a:r>
              <a:rPr lang="en-US" dirty="0">
                <a:solidFill>
                  <a:schemeClr val="tx1">
                    <a:lumMod val="65000"/>
                    <a:lumOff val="35000"/>
                  </a:schemeClr>
                </a:solidFill>
              </a:rPr>
              <a:t>Must retain records of all monitoring activities at least 3 years.</a:t>
            </a:r>
          </a:p>
        </p:txBody>
      </p:sp>
      <p:sp>
        <p:nvSpPr>
          <p:cNvPr id="75" name="Rectangle 7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CA85530-5617-E36D-5CA6-AFD72C8D6FB0}"/>
              </a:ext>
            </a:extLst>
          </p:cNvPr>
          <p:cNvPicPr>
            <a:picLocks noChangeAspect="1"/>
          </p:cNvPicPr>
          <p:nvPr/>
        </p:nvPicPr>
        <p:blipFill>
          <a:blip r:embed="rId3"/>
          <a:stretch>
            <a:fillRect/>
          </a:stretch>
        </p:blipFill>
        <p:spPr>
          <a:xfrm>
            <a:off x="6339137" y="1759592"/>
            <a:ext cx="2607124" cy="3535083"/>
          </a:xfrm>
          <a:prstGeom prst="rect">
            <a:avLst/>
          </a:prstGeom>
        </p:spPr>
      </p:pic>
      <p:sp>
        <p:nvSpPr>
          <p:cNvPr id="4" name="Slide Number Placeholder 3"/>
          <p:cNvSpPr>
            <a:spLocks noGrp="1"/>
          </p:cNvSpPr>
          <p:nvPr>
            <p:ph type="sldNum" sz="quarter" idx="12"/>
          </p:nvPr>
        </p:nvSpPr>
        <p:spPr>
          <a:xfrm>
            <a:off x="8229600" y="6324600"/>
            <a:ext cx="503682" cy="365125"/>
          </a:xfrm>
        </p:spPr>
        <p:txBody>
          <a:bodyPr vert="horz" lIns="91440" tIns="45720" rIns="91440" bIns="45720" rtlCol="0" anchor="ctr">
            <a:noAutofit/>
          </a:bodyPr>
          <a:lstStyle/>
          <a:p>
            <a:pPr>
              <a:spcAft>
                <a:spcPts val="600"/>
              </a:spcAft>
            </a:pPr>
            <a:fld id="{45CBBBF0-8E53-4A57-902A-0DA7B6959221}" type="slidenum">
              <a:rPr lang="en-US" sz="2000">
                <a:solidFill>
                  <a:srgbClr val="FFFFFF"/>
                </a:solidFill>
              </a:rPr>
              <a:pPr>
                <a:spcAft>
                  <a:spcPts val="600"/>
                </a:spcAft>
              </a:pPr>
              <a:t>10</a:t>
            </a:fld>
            <a:endParaRPr lang="en-US" sz="2000" dirty="0">
              <a:solidFill>
                <a:srgbClr val="FFFFFF"/>
              </a:solidFill>
            </a:endParaRPr>
          </a:p>
        </p:txBody>
      </p:sp>
    </p:spTree>
    <p:extLst>
      <p:ext uri="{BB962C8B-B14F-4D97-AF65-F5344CB8AC3E}">
        <p14:creationId xmlns:p14="http://schemas.microsoft.com/office/powerpoint/2010/main" val="414766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1F8"/>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a:xfrm>
            <a:off x="953691" y="381000"/>
            <a:ext cx="7541790" cy="91439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fontAlgn="auto">
              <a:lnSpc>
                <a:spcPct val="90000"/>
              </a:lnSpc>
              <a:spcAft>
                <a:spcPts val="600"/>
              </a:spcAft>
              <a:buClrTx/>
              <a:buSzTx/>
              <a:tabLst/>
              <a:defRPr/>
            </a:pPr>
            <a:r>
              <a:rPr kumimoji="0" lang="en-US" altLang="en-US" b="0" i="0" u="none" strike="noStrike" kern="1200" cap="none" spc="0" normalizeH="0" baseline="0" noProof="0" dirty="0">
                <a:ln>
                  <a:noFill/>
                </a:ln>
                <a:solidFill>
                  <a:schemeClr val="tx2">
                    <a:lumMod val="75000"/>
                  </a:schemeClr>
                </a:solidFill>
                <a:effectLst/>
                <a:uLnTx/>
                <a:uFillTx/>
                <a:latin typeface="+mj-lt"/>
                <a:ea typeface="+mj-ea"/>
                <a:cs typeface="+mj-cs"/>
              </a:rPr>
              <a:t>“Representativeness” in OKR04</a:t>
            </a:r>
          </a:p>
        </p:txBody>
      </p:sp>
      <p:grpSp>
        <p:nvGrpSpPr>
          <p:cNvPr id="75" name="Group 74">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76"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77"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193540" name="Rectangle 4"/>
          <p:cNvSpPr>
            <a:spLocks noChangeArrowheads="1"/>
          </p:cNvSpPr>
          <p:nvPr/>
        </p:nvSpPr>
        <p:spPr bwMode="auto">
          <a:xfrm>
            <a:off x="664368" y="1295400"/>
            <a:ext cx="8251032" cy="5410200"/>
          </a:xfrm>
          <a:prstGeom prst="rect">
            <a:avLst/>
          </a:prstGeom>
        </p:spPr>
        <p:txBody>
          <a:bodyPr vert="horz" lIns="91440" tIns="45720" rIns="91440" bIns="45720" rtlCol="0">
            <a:normAutofit fontScale="92500" lnSpcReduction="10000"/>
          </a:bodyPr>
          <a:lstStyle/>
          <a:p>
            <a:pPr marL="114300" marR="0" lvl="0" fontAlgn="auto">
              <a:lnSpc>
                <a:spcPct val="120000"/>
              </a:lnSpc>
              <a:spcAft>
                <a:spcPts val="1800"/>
              </a:spcAft>
              <a:buClrTx/>
              <a:buSzPct val="100000"/>
              <a:tabLst/>
              <a:defRPr/>
            </a:pPr>
            <a:r>
              <a:rPr lang="en-US" sz="2300" dirty="0">
                <a:solidFill>
                  <a:schemeClr val="bg2">
                    <a:lumMod val="25000"/>
                  </a:schemeClr>
                </a:solidFill>
                <a:cs typeface="Calibri" pitchFamily="34" charset="0"/>
              </a:rPr>
              <a:t>Only 1 passage in OKR04 refers to representativeness:  </a:t>
            </a:r>
            <a:r>
              <a:rPr lang="en-US" sz="2300" u="sng" dirty="0">
                <a:solidFill>
                  <a:schemeClr val="bg2">
                    <a:lumMod val="25000"/>
                  </a:schemeClr>
                </a:solidFill>
                <a:cs typeface="Calibri" pitchFamily="34" charset="0"/>
              </a:rPr>
              <a:t>Part VI.A.2</a:t>
            </a:r>
            <a:r>
              <a:rPr lang="en-US" sz="2300" dirty="0">
                <a:solidFill>
                  <a:schemeClr val="bg2">
                    <a:lumMod val="25000"/>
                  </a:schemeClr>
                </a:solidFill>
                <a:cs typeface="Calibri" pitchFamily="34" charset="0"/>
              </a:rPr>
              <a:t> under “Monitoring, Record Keeping and Reporting”:</a:t>
            </a:r>
          </a:p>
          <a:p>
            <a:pPr marL="58738">
              <a:lnSpc>
                <a:spcPct val="120000"/>
              </a:lnSpc>
              <a:spcAft>
                <a:spcPts val="1800"/>
              </a:spcAft>
            </a:pPr>
            <a:r>
              <a:rPr kumimoji="0" lang="en-US" sz="2300" b="0" i="1" u="none" strike="noStrike" cap="none" spc="0" normalizeH="0" baseline="0" noProof="0" dirty="0">
                <a:ln>
                  <a:noFill/>
                </a:ln>
                <a:solidFill>
                  <a:schemeClr val="tx1">
                    <a:alpha val="60000"/>
                  </a:schemeClr>
                </a:solidFill>
                <a:effectLst/>
                <a:uLnTx/>
                <a:uFillTx/>
              </a:rPr>
              <a:t>“</a:t>
            </a:r>
            <a:r>
              <a:rPr lang="en-US" sz="2300" i="1" dirty="0">
                <a:solidFill>
                  <a:schemeClr val="accent1">
                    <a:lumMod val="75000"/>
                  </a:schemeClr>
                </a:solidFill>
              </a:rPr>
              <a:t>If you plan to conduct monitoring, you are required to comply with the following methods:  a. </a:t>
            </a:r>
            <a:r>
              <a:rPr lang="en-US" sz="2300" i="1" u="sng" dirty="0">
                <a:solidFill>
                  <a:schemeClr val="accent1">
                    <a:lumMod val="75000"/>
                  </a:schemeClr>
                </a:solidFill>
              </a:rPr>
              <a:t>Representative monitoring</a:t>
            </a:r>
            <a:r>
              <a:rPr lang="en-US" sz="2300" i="1" dirty="0">
                <a:solidFill>
                  <a:schemeClr val="accent1">
                    <a:lumMod val="75000"/>
                  </a:schemeClr>
                </a:solidFill>
              </a:rPr>
              <a:t> requires that samples and measurements taken for the purpose of monitoring shall be </a:t>
            </a:r>
            <a:r>
              <a:rPr lang="en-US" sz="2300" i="1" u="sng" dirty="0">
                <a:solidFill>
                  <a:schemeClr val="accent1">
                    <a:lumMod val="75000"/>
                  </a:schemeClr>
                </a:solidFill>
              </a:rPr>
              <a:t>representative of the monitored activity</a:t>
            </a:r>
            <a:r>
              <a:rPr lang="en-US" sz="2300" i="1" dirty="0">
                <a:solidFill>
                  <a:schemeClr val="accent1">
                    <a:lumMod val="75000"/>
                  </a:schemeClr>
                </a:solidFill>
              </a:rPr>
              <a:t>.</a:t>
            </a:r>
            <a:r>
              <a:rPr lang="en-US" sz="2300" b="0" i="1" u="none" strike="noStrike" baseline="0" dirty="0">
                <a:solidFill>
                  <a:schemeClr val="tx1">
                    <a:alpha val="60000"/>
                  </a:schemeClr>
                </a:solidFill>
              </a:rPr>
              <a:t>”</a:t>
            </a:r>
          </a:p>
          <a:p>
            <a:pPr marL="114300">
              <a:lnSpc>
                <a:spcPct val="120000"/>
              </a:lnSpc>
            </a:pPr>
            <a:r>
              <a:rPr lang="en-US" sz="2300" dirty="0">
                <a:solidFill>
                  <a:schemeClr val="bg2">
                    <a:lumMod val="25000"/>
                  </a:schemeClr>
                </a:solidFill>
                <a:cs typeface="Calibri" pitchFamily="34" charset="0"/>
              </a:rPr>
              <a:t>Defining “Representative” and “Representative Monitoring”:</a:t>
            </a:r>
          </a:p>
          <a:p>
            <a:pPr marL="576263" lvl="1" indent="-228600">
              <a:lnSpc>
                <a:spcPct val="120000"/>
              </a:lnSpc>
              <a:spcBef>
                <a:spcPts val="1200"/>
              </a:spcBef>
              <a:buFont typeface="Arial" panose="020B0604020202020204" pitchFamily="34" charset="0"/>
              <a:buChar char="•"/>
            </a:pPr>
            <a:r>
              <a:rPr lang="en-US" sz="2300" u="sng" dirty="0">
                <a:solidFill>
                  <a:schemeClr val="bg2">
                    <a:lumMod val="25000"/>
                  </a:schemeClr>
                </a:solidFill>
                <a:cs typeface="Calibri" pitchFamily="34" charset="0"/>
              </a:rPr>
              <a:t>OKR04 permit</a:t>
            </a:r>
            <a:r>
              <a:rPr lang="en-US" sz="2300" dirty="0">
                <a:solidFill>
                  <a:schemeClr val="bg2">
                    <a:lumMod val="25000"/>
                  </a:schemeClr>
                </a:solidFill>
                <a:cs typeface="Calibri" pitchFamily="34" charset="0"/>
              </a:rPr>
              <a:t>:  (does not define)</a:t>
            </a:r>
          </a:p>
          <a:p>
            <a:pPr marL="576263" lvl="1" indent="-228600">
              <a:lnSpc>
                <a:spcPct val="120000"/>
              </a:lnSpc>
              <a:spcBef>
                <a:spcPts val="1200"/>
              </a:spcBef>
              <a:buFont typeface="Arial" panose="020B0604020202020204" pitchFamily="34" charset="0"/>
              <a:buChar char="•"/>
            </a:pPr>
            <a:r>
              <a:rPr lang="en-US" sz="2300" u="sng" dirty="0">
                <a:solidFill>
                  <a:schemeClr val="bg2">
                    <a:lumMod val="25000"/>
                  </a:schemeClr>
                </a:solidFill>
                <a:cs typeface="Calibri" pitchFamily="34" charset="0"/>
              </a:rPr>
              <a:t>EPA QA Guidance</a:t>
            </a:r>
            <a:r>
              <a:rPr lang="en-US" sz="2300" dirty="0">
                <a:solidFill>
                  <a:schemeClr val="bg2">
                    <a:lumMod val="25000"/>
                  </a:schemeClr>
                </a:solidFill>
                <a:cs typeface="Calibri" pitchFamily="34" charset="0"/>
              </a:rPr>
              <a:t>:  many detailed concepts to support data quality. </a:t>
            </a:r>
          </a:p>
          <a:p>
            <a:pPr marL="576263" lvl="1" indent="-228600">
              <a:lnSpc>
                <a:spcPct val="120000"/>
              </a:lnSpc>
              <a:spcBef>
                <a:spcPts val="1200"/>
              </a:spcBef>
              <a:buFont typeface="Arial" panose="020B0604020202020204" pitchFamily="34" charset="0"/>
              <a:buChar char="•"/>
            </a:pPr>
            <a:r>
              <a:rPr lang="en-US" sz="2300" u="sng" dirty="0">
                <a:solidFill>
                  <a:schemeClr val="bg2">
                    <a:lumMod val="25000"/>
                  </a:schemeClr>
                </a:solidFill>
                <a:cs typeface="Calibri" pitchFamily="34" charset="0"/>
              </a:rPr>
              <a:t>Oklahoma WQS</a:t>
            </a:r>
            <a:r>
              <a:rPr lang="en-US" sz="2300" dirty="0">
                <a:solidFill>
                  <a:schemeClr val="bg2">
                    <a:lumMod val="25000"/>
                  </a:schemeClr>
                </a:solidFill>
                <a:cs typeface="Calibri" pitchFamily="34" charset="0"/>
              </a:rPr>
              <a:t>:  general use of term, such as </a:t>
            </a:r>
            <a:r>
              <a:rPr lang="en-US" sz="2300" dirty="0">
                <a:solidFill>
                  <a:schemeClr val="tx1">
                    <a:alpha val="60000"/>
                  </a:schemeClr>
                </a:solidFill>
              </a:rPr>
              <a:t>“</a:t>
            </a:r>
            <a:r>
              <a:rPr lang="en-US" sz="2300" i="1" dirty="0">
                <a:solidFill>
                  <a:schemeClr val="accent1">
                    <a:lumMod val="75000"/>
                  </a:schemeClr>
                </a:solidFill>
              </a:rPr>
              <a:t>a single monitoring site shall be considered representative of no more than 10 stream miles for wadable streams</a:t>
            </a:r>
            <a:r>
              <a:rPr lang="en-US" sz="2300" dirty="0">
                <a:solidFill>
                  <a:schemeClr val="accent1">
                    <a:lumMod val="75000"/>
                  </a:schemeClr>
                </a:solidFill>
              </a:rPr>
              <a:t>.</a:t>
            </a:r>
            <a:r>
              <a:rPr lang="en-US" sz="2300" dirty="0">
                <a:solidFill>
                  <a:schemeClr val="tx1">
                    <a:alpha val="60000"/>
                  </a:schemeClr>
                </a:solidFill>
              </a:rPr>
              <a:t>”</a:t>
            </a:r>
          </a:p>
          <a:p>
            <a:pPr marL="800100" lvl="1" indent="-228600">
              <a:lnSpc>
                <a:spcPct val="90000"/>
              </a:lnSpc>
              <a:spcBef>
                <a:spcPts val="1200"/>
              </a:spcBef>
              <a:buFont typeface="Arial" panose="020B0604020202020204" pitchFamily="34" charset="0"/>
              <a:buChar char="•"/>
            </a:pPr>
            <a:endParaRPr lang="en-US" sz="1700" b="0" u="none" strike="noStrike" baseline="0" dirty="0">
              <a:solidFill>
                <a:schemeClr val="tx1">
                  <a:alpha val="60000"/>
                </a:schemeClr>
              </a:solidFill>
            </a:endParaRPr>
          </a:p>
        </p:txBody>
      </p:sp>
      <p:sp>
        <p:nvSpPr>
          <p:cNvPr id="4" name="Slide Number Placeholder 3"/>
          <p:cNvSpPr>
            <a:spLocks noGrp="1"/>
          </p:cNvSpPr>
          <p:nvPr>
            <p:ph type="sldNum" sz="quarter" idx="12"/>
          </p:nvPr>
        </p:nvSpPr>
        <p:spPr>
          <a:xfrm>
            <a:off x="7478438" y="6173786"/>
            <a:ext cx="1177528" cy="365125"/>
          </a:xfrm>
        </p:spPr>
        <p:txBody>
          <a:bodyPr vert="horz" lIns="91440" tIns="45720" rIns="91440" bIns="45720" rtlCol="0" anchor="ctr">
            <a:noAutofit/>
          </a:bodyPr>
          <a:lstStyle/>
          <a:p>
            <a:pPr marR="0" lvl="0" indent="0" fontAlgn="auto">
              <a:spcBef>
                <a:spcPts val="0"/>
              </a:spcBef>
              <a:spcAft>
                <a:spcPts val="600"/>
              </a:spcAft>
              <a:buClrTx/>
              <a:buSzTx/>
              <a:buFontTx/>
              <a:buNone/>
              <a:tabLst/>
              <a:defRPr/>
            </a:pPr>
            <a:fld id="{45CBBBF0-8E53-4A57-902A-0DA7B6959221}" type="slidenum">
              <a:rPr kumimoji="0" lang="en-US" sz="2000" b="0" i="0" u="none" strike="noStrike" cap="none" spc="0" normalizeH="0" baseline="0" noProof="0">
                <a:ln>
                  <a:noFill/>
                </a:ln>
                <a:solidFill>
                  <a:schemeClr val="tx1">
                    <a:alpha val="60000"/>
                  </a:schemeClr>
                </a:solidFill>
                <a:effectLst/>
                <a:uLnTx/>
                <a:uFillTx/>
              </a:rPr>
              <a:pPr marR="0" lvl="0" indent="0" fontAlgn="auto">
                <a:spcBef>
                  <a:spcPts val="0"/>
                </a:spcBef>
                <a:spcAft>
                  <a:spcPts val="600"/>
                </a:spcAft>
                <a:buClrTx/>
                <a:buSzTx/>
                <a:buFontTx/>
                <a:buNone/>
                <a:tabLst/>
                <a:defRPr/>
              </a:pPr>
              <a:t>11</a:t>
            </a:fld>
            <a:endParaRPr kumimoji="0" lang="en-US" sz="2000" b="0" i="0" u="none" strike="noStrike" cap="none" spc="0" normalizeH="0" baseline="0" noProof="0" dirty="0">
              <a:ln>
                <a:noFill/>
              </a:ln>
              <a:solidFill>
                <a:schemeClr val="tx1">
                  <a:alpha val="60000"/>
                </a:schemeClr>
              </a:solidFill>
              <a:effectLst/>
              <a:uLnTx/>
              <a:uFillTx/>
            </a:endParaRPr>
          </a:p>
        </p:txBody>
      </p:sp>
    </p:spTree>
    <p:extLst>
      <p:ext uri="{BB962C8B-B14F-4D97-AF65-F5344CB8AC3E}">
        <p14:creationId xmlns:p14="http://schemas.microsoft.com/office/powerpoint/2010/main" val="104660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a:spLocks noChangeArrowheads="1"/>
          </p:cNvSpPr>
          <p:nvPr/>
        </p:nvSpPr>
        <p:spPr bwMode="auto">
          <a:xfrm>
            <a:off x="415637" y="448253"/>
            <a:ext cx="8099642" cy="73684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C0504D">
                    <a:lumMod val="20000"/>
                    <a:lumOff val="80000"/>
                  </a:srgbClr>
                </a:solidFill>
                <a:effectLst/>
                <a:uLnTx/>
                <a:uFillTx/>
                <a:latin typeface="Calibri"/>
                <a:ea typeface="+mn-ea"/>
                <a:cs typeface="+mn-cs"/>
              </a:rPr>
              <a:t> </a:t>
            </a:r>
            <a:r>
              <a:rPr lang="en-US" sz="4400" dirty="0">
                <a:solidFill>
                  <a:schemeClr val="accent1">
                    <a:lumMod val="20000"/>
                    <a:lumOff val="80000"/>
                  </a:schemeClr>
                </a:solidFill>
                <a:latin typeface="Calibri"/>
              </a:rPr>
              <a:t>QA Representative </a:t>
            </a:r>
            <a:r>
              <a:rPr kumimoji="0" lang="en-US" sz="4400" b="0" i="0" u="none" strike="noStrike" kern="1200" cap="none" spc="0" normalizeH="0" baseline="0" noProof="0" dirty="0">
                <a:ln>
                  <a:noFill/>
                </a:ln>
                <a:solidFill>
                  <a:schemeClr val="accent1">
                    <a:lumMod val="20000"/>
                    <a:lumOff val="80000"/>
                  </a:schemeClr>
                </a:solidFill>
                <a:effectLst/>
                <a:uLnTx/>
                <a:uFillTx/>
                <a:latin typeface="Calibri"/>
                <a:ea typeface="+mn-ea"/>
                <a:cs typeface="+mn-cs"/>
              </a:rPr>
              <a:t>Considerations</a:t>
            </a:r>
          </a:p>
        </p:txBody>
      </p:sp>
      <p:sp>
        <p:nvSpPr>
          <p:cNvPr id="8" name="TextBox 7"/>
          <p:cNvSpPr txBox="1"/>
          <p:nvPr/>
        </p:nvSpPr>
        <p:spPr>
          <a:xfrm>
            <a:off x="0" y="2362201"/>
            <a:ext cx="5410200" cy="4225006"/>
          </a:xfrm>
          <a:prstGeom prst="rect">
            <a:avLst/>
          </a:prstGeom>
        </p:spPr>
        <p:txBody>
          <a:bodyPr vert="horz" lIns="91440" tIns="45720" rIns="91440" bIns="45720" rtlCol="0">
            <a:normAutofit lnSpcReduction="10000"/>
          </a:bodyPr>
          <a:lstStyle/>
          <a:p>
            <a:pPr marL="114300" marR="0" lvl="0" algn="l" defTabSz="914400" rtl="0" eaLnBrk="1" fontAlgn="auto" latinLnBrk="0" hangingPunct="1">
              <a:lnSpc>
                <a:spcPct val="110000"/>
              </a:lnSpc>
              <a:spcBef>
                <a:spcPts val="0"/>
              </a:spcBef>
              <a:spcAft>
                <a:spcPts val="1800"/>
              </a:spcAft>
              <a:buClrTx/>
              <a:buSzTx/>
              <a:tabLst/>
              <a:defRPr/>
            </a:pPr>
            <a:r>
              <a:rPr kumimoji="0" lang="en-US" sz="2200" b="0" i="0" u="none" strike="noStrike" kern="1200" cap="none" spc="0" normalizeH="0" baseline="0" noProof="0" dirty="0">
                <a:ln>
                  <a:noFill/>
                </a:ln>
                <a:solidFill>
                  <a:srgbClr val="FFFFCC"/>
                </a:solidFill>
                <a:effectLst/>
                <a:uLnTx/>
                <a:uFillTx/>
                <a:latin typeface="Calibri"/>
                <a:ea typeface="+mn-ea"/>
                <a:cs typeface="+mn-cs"/>
              </a:rPr>
              <a:t>What are your </a:t>
            </a:r>
            <a:r>
              <a:rPr kumimoji="0" lang="en-US" sz="2200" b="0" i="0" u="sng" strike="noStrike" kern="1200" cap="none" spc="0" normalizeH="0" baseline="0" noProof="0" dirty="0">
                <a:ln>
                  <a:noFill/>
                </a:ln>
                <a:solidFill>
                  <a:srgbClr val="FFFFCC"/>
                </a:solidFill>
                <a:effectLst/>
                <a:uLnTx/>
                <a:uFillTx/>
                <a:latin typeface="Calibri"/>
                <a:ea typeface="+mn-ea"/>
                <a:cs typeface="+mn-cs"/>
              </a:rPr>
              <a:t>sampling goals (DQOs)</a:t>
            </a:r>
            <a:r>
              <a:rPr kumimoji="0" lang="en-US" sz="2200" b="0" i="0" strike="noStrike" kern="1200" cap="none" spc="0" normalizeH="0" baseline="0" noProof="0" dirty="0">
                <a:ln>
                  <a:noFill/>
                </a:ln>
                <a:solidFill>
                  <a:srgbClr val="FFFFCC"/>
                </a:solidFill>
                <a:effectLst/>
                <a:uLnTx/>
                <a:uFillTx/>
                <a:latin typeface="Calibri"/>
                <a:ea typeface="+mn-ea"/>
                <a:cs typeface="+mn-cs"/>
              </a:rPr>
              <a:t> </a:t>
            </a:r>
            <a:r>
              <a:rPr kumimoji="0" lang="en-US" sz="2200" b="0" i="0" u="none" strike="noStrike" kern="1200" cap="none" spc="0" normalizeH="0" baseline="0" noProof="0" dirty="0">
                <a:ln>
                  <a:noFill/>
                </a:ln>
                <a:solidFill>
                  <a:srgbClr val="FFFFCC"/>
                </a:solidFill>
                <a:effectLst/>
                <a:uLnTx/>
                <a:uFillTx/>
                <a:latin typeface="Calibri"/>
                <a:ea typeface="+mn-ea"/>
                <a:cs typeface="+mn-cs"/>
              </a:rPr>
              <a:t>? </a:t>
            </a:r>
          </a:p>
          <a:p>
            <a:pPr marL="342900" marR="0" lvl="0" indent="-228600" algn="l"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lang="en-US" sz="2200" dirty="0">
                <a:latin typeface="Calibri"/>
              </a:rPr>
              <a:t>Account for </a:t>
            </a:r>
            <a:r>
              <a:rPr lang="en-US" sz="2200" u="sng" dirty="0">
                <a:latin typeface="Calibri"/>
              </a:rPr>
              <a:t>site conditions</a:t>
            </a:r>
            <a:r>
              <a:rPr lang="en-US" sz="2200" dirty="0">
                <a:latin typeface="Calibri"/>
              </a:rPr>
              <a:t>: shading, time of day, season, runoff, stream bed, land uses, stream “order” and hydraulics.</a:t>
            </a:r>
          </a:p>
          <a:p>
            <a:pPr marL="342900" marR="0" lvl="0" indent="-228600" algn="l"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lang="en-US" sz="2200" dirty="0">
                <a:latin typeface="Calibri"/>
              </a:rPr>
              <a:t> </a:t>
            </a:r>
            <a:r>
              <a:rPr lang="en-US" sz="2200" u="sng" dirty="0">
                <a:latin typeface="Calibri"/>
              </a:rPr>
              <a:t>Types of streams</a:t>
            </a:r>
            <a:r>
              <a:rPr lang="en-US" sz="2200" dirty="0">
                <a:latin typeface="Calibri"/>
              </a:rPr>
              <a:t>: pools, riffles, runs…</a:t>
            </a:r>
          </a:p>
          <a:p>
            <a:pPr marL="342900" marR="0" lvl="0" indent="-228600" algn="l"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lang="en-US" sz="2200" dirty="0">
                <a:latin typeface="Calibri"/>
              </a:rPr>
              <a:t>Intermittent / ephemeral:  are pools disconnected (dry stream bed)?</a:t>
            </a:r>
          </a:p>
          <a:p>
            <a:pPr marL="342900" marR="0" lvl="0" indent="-228600" algn="l"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lang="en-US" sz="2200" u="sng" dirty="0">
                <a:latin typeface="Calibri"/>
              </a:rPr>
              <a:t>External sources</a:t>
            </a:r>
            <a:r>
              <a:rPr lang="en-US" sz="2200" dirty="0">
                <a:latin typeface="Calibri"/>
              </a:rPr>
              <a:t>: NPDES dischargers, wildlife, septic tanks, industries, dumping… </a:t>
            </a:r>
          </a:p>
        </p:txBody>
      </p:sp>
      <p:sp>
        <p:nvSpPr>
          <p:cNvPr id="2" name="Slide Number Placeholder 1"/>
          <p:cNvSpPr>
            <a:spLocks noGrp="1"/>
          </p:cNvSpPr>
          <p:nvPr>
            <p:ph type="sldNum" sz="quarter" idx="12"/>
          </p:nvPr>
        </p:nvSpPr>
        <p:spPr>
          <a:xfrm>
            <a:off x="7715248" y="6172200"/>
            <a:ext cx="1047752"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6FB596-432D-499C-9187-B7F052D14381}" type="slidenum">
              <a:rPr kumimoji="0" lang="en-US" sz="200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2000" b="0" i="0" u="none" strike="noStrike" kern="1200" cap="none" spc="0" normalizeH="0" baseline="0" noProof="0" dirty="0">
              <a:ln>
                <a:noFill/>
              </a:ln>
              <a:solidFill>
                <a:prstClr val="white">
                  <a:alpha val="80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8F65D33A-487A-4F63-BC3B-58E49DDCC7C8}"/>
              </a:ext>
            </a:extLst>
          </p:cNvPr>
          <p:cNvSpPr txBox="1"/>
          <p:nvPr/>
        </p:nvSpPr>
        <p:spPr>
          <a:xfrm>
            <a:off x="95001" y="1346148"/>
            <a:ext cx="8633362" cy="787452"/>
          </a:xfrm>
          <a:prstGeom prst="rect">
            <a:avLst/>
          </a:prstGeom>
        </p:spPr>
        <p:txBody>
          <a:bodyPr vert="horz" lIns="91440" tIns="45720" rIns="91440" bIns="45720" rtlCol="0">
            <a:noAutofit/>
          </a:bodyPr>
          <a:lstStyle/>
          <a:p>
            <a:pPr marL="114300" marR="0" lvl="0" algn="l" defTabSz="914400" rtl="0" eaLnBrk="1" fontAlgn="auto" latinLnBrk="0" hangingPunct="1">
              <a:lnSpc>
                <a:spcPct val="110000"/>
              </a:lnSpc>
              <a:spcBef>
                <a:spcPts val="0"/>
              </a:spcBef>
              <a:spcAft>
                <a:spcPts val="1800"/>
              </a:spcAft>
              <a:buClrTx/>
              <a:buSzTx/>
              <a:tabLst/>
              <a:defRPr/>
            </a:pPr>
            <a:r>
              <a:rPr kumimoji="0" lang="en-US" sz="2200" b="0" i="0" u="none" strike="noStrike" kern="1200" cap="none" spc="0" normalizeH="0" baseline="0" noProof="0" dirty="0">
                <a:ln>
                  <a:noFill/>
                </a:ln>
                <a:solidFill>
                  <a:srgbClr val="FFFFCC"/>
                </a:solidFill>
                <a:effectLst/>
                <a:uLnTx/>
                <a:uFillTx/>
                <a:latin typeface="Calibri"/>
                <a:ea typeface="+mn-ea"/>
                <a:cs typeface="+mn-cs"/>
              </a:rPr>
              <a:t>Not just 303(d)’s 1 site representing 10 miles of a wadable stream or 25 miles of a non-wadable stream.</a:t>
            </a:r>
          </a:p>
        </p:txBody>
      </p:sp>
      <p:pic>
        <p:nvPicPr>
          <p:cNvPr id="5" name="Picture 4" descr="A picture containing tree, outdoor, river, water&#10;&#10;Description automatically generated">
            <a:extLst>
              <a:ext uri="{FF2B5EF4-FFF2-40B4-BE49-F238E27FC236}">
                <a16:creationId xmlns:a16="http://schemas.microsoft.com/office/drawing/2014/main" id="{459557AC-49CA-4028-A163-AC1558CEE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597" y="1849897"/>
            <a:ext cx="3556000" cy="2667000"/>
          </a:xfrm>
          <a:prstGeom prst="rect">
            <a:avLst/>
          </a:prstGeom>
          <a:effectLst>
            <a:softEdge rad="63500"/>
          </a:effectLst>
        </p:spPr>
      </p:pic>
      <p:pic>
        <p:nvPicPr>
          <p:cNvPr id="108546" name="Picture 2" descr="\\server-file\users\rsmith\My Pictures\Photos - Projects\ARRA 303d\ARRA 12th Day1 Pics\ARRA12-CAT1us2.JPG"/>
          <p:cNvPicPr>
            <a:picLocks noChangeAspect="1" noChangeArrowheads="1"/>
          </p:cNvPicPr>
          <p:nvPr/>
        </p:nvPicPr>
        <p:blipFill>
          <a:blip r:embed="rId4" cstate="print"/>
          <a:stretch>
            <a:fillRect/>
          </a:stretch>
        </p:blipFill>
        <p:spPr bwMode="auto">
          <a:xfrm>
            <a:off x="5269439" y="3733800"/>
            <a:ext cx="3112561" cy="2662643"/>
          </a:xfrm>
          <a:prstGeom prst="rect">
            <a:avLst/>
          </a:prstGeom>
          <a:noFill/>
          <a:effectLst>
            <a:softEdge rad="76200"/>
          </a:effectLst>
        </p:spPr>
      </p:pic>
      <p:sp>
        <p:nvSpPr>
          <p:cNvPr id="6" name="Arrow: Up-Down 5">
            <a:extLst>
              <a:ext uri="{FF2B5EF4-FFF2-40B4-BE49-F238E27FC236}">
                <a16:creationId xmlns:a16="http://schemas.microsoft.com/office/drawing/2014/main" id="{97FD0B68-7F8A-448B-B146-5A5A2AD5AF42}"/>
              </a:ext>
            </a:extLst>
          </p:cNvPr>
          <p:cNvSpPr/>
          <p:nvPr/>
        </p:nvSpPr>
        <p:spPr>
          <a:xfrm rot="1537889">
            <a:off x="6867324" y="3228281"/>
            <a:ext cx="150098" cy="1164097"/>
          </a:xfrm>
          <a:prstGeom prst="upDown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Question Mark with solid fill">
            <a:extLst>
              <a:ext uri="{FF2B5EF4-FFF2-40B4-BE49-F238E27FC236}">
                <a16:creationId xmlns:a16="http://schemas.microsoft.com/office/drawing/2014/main" id="{9E7CCCC0-0C01-4B44-89D2-760A3EE3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3268" y="2715543"/>
            <a:ext cx="638896" cy="63889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381000" y="207306"/>
            <a:ext cx="6248400" cy="1404471"/>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kern="1200" dirty="0">
                <a:solidFill>
                  <a:schemeClr val="accent1">
                    <a:lumMod val="75000"/>
                  </a:schemeClr>
                </a:solidFill>
                <a:latin typeface="+mj-lt"/>
                <a:ea typeface="+mj-ea"/>
                <a:cs typeface="+mj-cs"/>
              </a:rPr>
              <a:t>OKR04 Activities Needing Formal QA</a:t>
            </a:r>
          </a:p>
        </p:txBody>
      </p:sp>
      <p:sp>
        <p:nvSpPr>
          <p:cNvPr id="197638" name="Rectangle 6"/>
          <p:cNvSpPr>
            <a:spLocks noChangeArrowheads="1"/>
          </p:cNvSpPr>
          <p:nvPr/>
        </p:nvSpPr>
        <p:spPr bwMode="auto">
          <a:xfrm>
            <a:off x="304798" y="1840376"/>
            <a:ext cx="6477002" cy="4484224"/>
          </a:xfrm>
          <a:prstGeom prst="rect">
            <a:avLst/>
          </a:prstGeom>
        </p:spPr>
        <p:txBody>
          <a:bodyPr vert="horz" lIns="91440" tIns="45720" rIns="91440" bIns="45720" rtlCol="0">
            <a:normAutofit lnSpcReduction="10000"/>
          </a:bodyPr>
          <a:lstStyle/>
          <a:p>
            <a:pPr marL="114300">
              <a:lnSpc>
                <a:spcPct val="110000"/>
              </a:lnSpc>
              <a:spcBef>
                <a:spcPct val="90000"/>
              </a:spcBef>
              <a:buSzPct val="100000"/>
            </a:pPr>
            <a:r>
              <a:rPr lang="en-US" dirty="0"/>
              <a:t>Technically, </a:t>
            </a:r>
            <a:r>
              <a:rPr lang="en-US" u="sng" dirty="0"/>
              <a:t>all activities</a:t>
            </a:r>
            <a:r>
              <a:rPr lang="en-US" dirty="0"/>
              <a:t> pertaining to any type of data collection, analysis, storage, transfer and reporting....</a:t>
            </a:r>
          </a:p>
          <a:p>
            <a:pPr marL="569913" lvl="1" indent="-228600">
              <a:lnSpc>
                <a:spcPct val="110000"/>
              </a:lnSpc>
              <a:spcBef>
                <a:spcPts val="1200"/>
              </a:spcBef>
              <a:buSzPct val="100000"/>
              <a:buFont typeface="Arial" panose="020B0604020202020204" pitchFamily="34" charset="0"/>
              <a:buChar char="•"/>
            </a:pPr>
            <a:r>
              <a:rPr lang="en-US" i="1" dirty="0">
                <a:solidFill>
                  <a:schemeClr val="tx1">
                    <a:lumMod val="65000"/>
                    <a:lumOff val="35000"/>
                  </a:schemeClr>
                </a:solidFill>
              </a:rPr>
              <a:t>303(d) POC source inspections </a:t>
            </a:r>
          </a:p>
          <a:p>
            <a:pPr marL="569913" lvl="1" indent="-228600">
              <a:lnSpc>
                <a:spcPct val="110000"/>
              </a:lnSpc>
              <a:spcBef>
                <a:spcPts val="1200"/>
              </a:spcBef>
              <a:buSzPct val="100000"/>
              <a:buFont typeface="Arial" panose="020B0604020202020204" pitchFamily="34" charset="0"/>
              <a:buChar char="•"/>
            </a:pPr>
            <a:r>
              <a:rPr lang="en-US" i="1" dirty="0">
                <a:solidFill>
                  <a:schemeClr val="tx1">
                    <a:lumMod val="65000"/>
                    <a:lumOff val="35000"/>
                  </a:schemeClr>
                </a:solidFill>
              </a:rPr>
              <a:t>DWFS monitoring of MS4 (MCM-3)</a:t>
            </a:r>
          </a:p>
          <a:p>
            <a:pPr marL="569913" lvl="1" indent="-228600">
              <a:lnSpc>
                <a:spcPct val="110000"/>
              </a:lnSpc>
              <a:spcBef>
                <a:spcPts val="1200"/>
              </a:spcBef>
              <a:buSzPct val="100000"/>
              <a:buFont typeface="Arial" panose="020B0604020202020204" pitchFamily="34" charset="0"/>
              <a:buChar char="•"/>
            </a:pPr>
            <a:r>
              <a:rPr lang="en-US" i="1" dirty="0">
                <a:solidFill>
                  <a:schemeClr val="tx1">
                    <a:lumMod val="65000"/>
                    <a:lumOff val="35000"/>
                  </a:schemeClr>
                </a:solidFill>
              </a:rPr>
              <a:t>Source tracking inspections (MCM-3)</a:t>
            </a:r>
          </a:p>
          <a:p>
            <a:pPr marL="569913" lvl="1" indent="-228600">
              <a:lnSpc>
                <a:spcPct val="110000"/>
              </a:lnSpc>
              <a:spcBef>
                <a:spcPts val="1200"/>
              </a:spcBef>
              <a:buSzPct val="100000"/>
              <a:buFont typeface="Arial" panose="020B0604020202020204" pitchFamily="34" charset="0"/>
              <a:buChar char="•"/>
            </a:pPr>
            <a:r>
              <a:rPr lang="en-US" i="1" dirty="0">
                <a:solidFill>
                  <a:schemeClr val="tx1">
                    <a:lumMod val="65000"/>
                    <a:lumOff val="35000"/>
                  </a:schemeClr>
                </a:solidFill>
              </a:rPr>
              <a:t>Illicit discharge enforcement (MCM-3)</a:t>
            </a:r>
          </a:p>
          <a:p>
            <a:pPr marL="569913" lvl="1" indent="-228600">
              <a:lnSpc>
                <a:spcPct val="110000"/>
              </a:lnSpc>
              <a:spcBef>
                <a:spcPts val="1200"/>
              </a:spcBef>
              <a:buSzPct val="100000"/>
              <a:buFont typeface="Arial" panose="020B0604020202020204" pitchFamily="34" charset="0"/>
              <a:buChar char="•"/>
            </a:pPr>
            <a:r>
              <a:rPr lang="en-US" i="1" dirty="0">
                <a:solidFill>
                  <a:schemeClr val="tx1">
                    <a:lumMod val="65000"/>
                    <a:lumOff val="35000"/>
                  </a:schemeClr>
                </a:solidFill>
              </a:rPr>
              <a:t>TMDL POC monitoring and compliance</a:t>
            </a:r>
          </a:p>
          <a:p>
            <a:pPr marL="114300">
              <a:lnSpc>
                <a:spcPct val="110000"/>
              </a:lnSpc>
              <a:spcBef>
                <a:spcPct val="90000"/>
              </a:spcBef>
              <a:buSzPct val="100000"/>
            </a:pPr>
            <a:r>
              <a:rPr lang="en-US" dirty="0"/>
              <a:t>If </a:t>
            </a:r>
            <a:r>
              <a:rPr lang="en-US" u="sng" dirty="0"/>
              <a:t>private consultants</a:t>
            </a:r>
            <a:r>
              <a:rPr lang="en-US" dirty="0"/>
              <a:t> and/or </a:t>
            </a:r>
            <a:r>
              <a:rPr lang="en-US" u="sng" dirty="0"/>
              <a:t>labs</a:t>
            </a:r>
            <a:r>
              <a:rPr lang="en-US" dirty="0"/>
              <a:t> are used, be sure that they employ appropriate and adequate QA to their activities.</a:t>
            </a:r>
          </a:p>
          <a:p>
            <a:pPr marL="114300">
              <a:lnSpc>
                <a:spcPct val="110000"/>
              </a:lnSpc>
              <a:spcBef>
                <a:spcPct val="90000"/>
              </a:spcBef>
              <a:buSzPct val="100000"/>
            </a:pPr>
            <a:r>
              <a:rPr lang="en-US" dirty="0"/>
              <a:t>Make this part of your </a:t>
            </a:r>
            <a:r>
              <a:rPr lang="en-US" u="sng" dirty="0"/>
              <a:t>contract specifications</a:t>
            </a:r>
            <a:r>
              <a:rPr lang="en-US" dirty="0"/>
              <a:t>, especially if their work is needed for enforcement or court evidence.</a:t>
            </a:r>
            <a:endParaRPr lang="en-US" i="1" dirty="0"/>
          </a:p>
        </p:txBody>
      </p:sp>
      <p:pic>
        <p:nvPicPr>
          <p:cNvPr id="197641" name="Picture 9" descr="DCP_1361"/>
          <p:cNvPicPr>
            <a:picLocks noChangeAspect="1" noChangeArrowheads="1"/>
          </p:cNvPicPr>
          <p:nvPr/>
        </p:nvPicPr>
        <p:blipFill rotWithShape="1">
          <a:blip r:embed="rId3" cstate="print"/>
          <a:srcRect l="20031" r="-5" b="-5"/>
          <a:stretch/>
        </p:blipFill>
        <p:spPr bwMode="auto">
          <a:xfrm>
            <a:off x="7010400" y="985741"/>
            <a:ext cx="1592415" cy="2123219"/>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p:spPr>
      </p:pic>
      <p:pic>
        <p:nvPicPr>
          <p:cNvPr id="197639" name="Picture 7" descr="person sampling w-test kit"/>
          <p:cNvPicPr>
            <a:picLocks noChangeAspect="1" noChangeArrowheads="1"/>
          </p:cNvPicPr>
          <p:nvPr/>
        </p:nvPicPr>
        <p:blipFill rotWithShape="1">
          <a:blip r:embed="rId4" cstate="print"/>
          <a:srcRect l="29503" r="14175" b="2"/>
          <a:stretch/>
        </p:blipFill>
        <p:spPr bwMode="auto">
          <a:xfrm>
            <a:off x="7010400" y="3852766"/>
            <a:ext cx="1592415" cy="2123219"/>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p:spPr>
      </p:pic>
      <p:sp>
        <p:nvSpPr>
          <p:cNvPr id="80" name="Rectangle 79">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p:cNvSpPr>
            <a:spLocks noGrp="1"/>
          </p:cNvSpPr>
          <p:nvPr>
            <p:ph type="sldNum" sz="quarter" idx="12"/>
          </p:nvPr>
        </p:nvSpPr>
        <p:spPr>
          <a:xfrm>
            <a:off x="8001000" y="6324600"/>
            <a:ext cx="656082" cy="365125"/>
          </a:xfrm>
        </p:spPr>
        <p:txBody>
          <a:bodyPr vert="horz" lIns="91440" tIns="45720" rIns="91440" bIns="45720" rtlCol="0" anchor="ctr">
            <a:noAutofit/>
          </a:bodyPr>
          <a:lstStyle/>
          <a:p>
            <a:pPr>
              <a:spcAft>
                <a:spcPts val="600"/>
              </a:spcAft>
            </a:pPr>
            <a:fld id="{19A1B601-F062-4CBB-9639-F748C0BB8A1D}" type="slidenum">
              <a:rPr lang="en-US" sz="2000">
                <a:solidFill>
                  <a:srgbClr val="FFFFFF"/>
                </a:solidFill>
              </a:rPr>
              <a:pPr>
                <a:spcAft>
                  <a:spcPts val="600"/>
                </a:spcAft>
              </a:pPr>
              <a:t>13</a:t>
            </a:fld>
            <a:endParaRPr lang="en-US" sz="2000" dirty="0">
              <a:solidFill>
                <a:srgbClr val="FFFFFF"/>
              </a:solidFill>
            </a:endParaRPr>
          </a:p>
        </p:txBody>
      </p:sp>
      <p:sp>
        <p:nvSpPr>
          <p:cNvPr id="2" name="Flowchart: Decision 1">
            <a:extLst>
              <a:ext uri="{FF2B5EF4-FFF2-40B4-BE49-F238E27FC236}">
                <a16:creationId xmlns:a16="http://schemas.microsoft.com/office/drawing/2014/main" id="{ACE9AA35-9BB6-2DF5-0335-44B26B52DC20}"/>
              </a:ext>
            </a:extLst>
          </p:cNvPr>
          <p:cNvSpPr/>
          <p:nvPr/>
        </p:nvSpPr>
        <p:spPr>
          <a:xfrm>
            <a:off x="533400" y="1588623"/>
            <a:ext cx="5562600" cy="8777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79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519" name="Rectangle 13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07D8FEA-B6B8-482C-AA8F-C215E5EE5B2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8264" t="6484" r="12755" b="-1"/>
          <a:stretch/>
        </p:blipFill>
        <p:spPr>
          <a:xfrm>
            <a:off x="2642616" y="10"/>
            <a:ext cx="6501384" cy="6857990"/>
          </a:xfrm>
          <a:prstGeom prst="rect">
            <a:avLst/>
          </a:prstGeom>
        </p:spPr>
      </p:pic>
      <p:sp>
        <p:nvSpPr>
          <p:cNvPr id="192520" name="Rectangle 13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a:xfrm>
            <a:off x="278320" y="916688"/>
            <a:ext cx="5589080" cy="126136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sz="4000" dirty="0">
                <a:solidFill>
                  <a:schemeClr val="accent1">
                    <a:lumMod val="50000"/>
                  </a:schemeClr>
                </a:solidFill>
              </a:rPr>
              <a:t>Most Important OKR04 Program QA Documents </a:t>
            </a:r>
          </a:p>
        </p:txBody>
      </p:sp>
      <p:sp>
        <p:nvSpPr>
          <p:cNvPr id="142" name="Rectangle 14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4" name="Rectangle 1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517" name="Rectangle 5"/>
          <p:cNvSpPr>
            <a:spLocks noChangeArrowheads="1"/>
          </p:cNvSpPr>
          <p:nvPr/>
        </p:nvSpPr>
        <p:spPr bwMode="auto">
          <a:xfrm>
            <a:off x="318610" y="2443480"/>
            <a:ext cx="7606189" cy="4250562"/>
          </a:xfrm>
          <a:prstGeom prst="rect">
            <a:avLst/>
          </a:prstGeom>
          <a:solidFill>
            <a:schemeClr val="accent1">
              <a:lumMod val="20000"/>
              <a:lumOff val="80000"/>
              <a:alpha val="70000"/>
            </a:schemeClr>
          </a:solidFill>
        </p:spPr>
        <p:txBody>
          <a:bodyPr vert="horz" lIns="91440" tIns="45720" rIns="91440" bIns="45720" rtlCol="0" anchor="ctr">
            <a:noAutofit/>
          </a:bodyPr>
          <a:lstStyle/>
          <a:p>
            <a:pPr>
              <a:lnSpc>
                <a:spcPct val="120000"/>
              </a:lnSpc>
              <a:spcBef>
                <a:spcPts val="2400"/>
              </a:spcBef>
              <a:buClr>
                <a:schemeClr val="accent1">
                  <a:lumMod val="75000"/>
                </a:schemeClr>
              </a:buClr>
              <a:buSzPct val="120000"/>
            </a:pPr>
            <a:r>
              <a:rPr lang="en-US" sz="2000" b="1" dirty="0">
                <a:solidFill>
                  <a:schemeClr val="accent1">
                    <a:lumMod val="50000"/>
                  </a:schemeClr>
                </a:solidFill>
              </a:rPr>
              <a:t>QAPPs</a:t>
            </a:r>
            <a:r>
              <a:rPr lang="en-US" sz="2000" dirty="0">
                <a:solidFill>
                  <a:schemeClr val="tx1">
                    <a:lumMod val="65000"/>
                    <a:lumOff val="35000"/>
                  </a:schemeClr>
                </a:solidFill>
              </a:rPr>
              <a:t> – </a:t>
            </a:r>
            <a:r>
              <a:rPr lang="en-US" sz="2000" u="sng" dirty="0">
                <a:solidFill>
                  <a:schemeClr val="tx1">
                    <a:lumMod val="65000"/>
                    <a:lumOff val="35000"/>
                  </a:schemeClr>
                </a:solidFill>
              </a:rPr>
              <a:t>QA Project Plans</a:t>
            </a:r>
            <a:r>
              <a:rPr lang="en-US" sz="2000" dirty="0">
                <a:solidFill>
                  <a:schemeClr val="tx1">
                    <a:lumMod val="65000"/>
                    <a:lumOff val="35000"/>
                  </a:schemeClr>
                </a:solidFill>
              </a:rPr>
              <a:t> – procedures for data gathering, analysis and reporting (informal for OKR04; formal for TMDLs)</a:t>
            </a:r>
          </a:p>
          <a:p>
            <a:pPr>
              <a:lnSpc>
                <a:spcPct val="120000"/>
              </a:lnSpc>
              <a:spcBef>
                <a:spcPts val="2400"/>
              </a:spcBef>
              <a:buClr>
                <a:schemeClr val="accent1">
                  <a:lumMod val="75000"/>
                </a:schemeClr>
              </a:buClr>
              <a:buSzPct val="120000"/>
            </a:pPr>
            <a:r>
              <a:rPr lang="en-US" sz="2000" b="1" dirty="0">
                <a:solidFill>
                  <a:schemeClr val="accent1">
                    <a:lumMod val="50000"/>
                  </a:schemeClr>
                </a:solidFill>
              </a:rPr>
              <a:t>DQOs</a:t>
            </a:r>
            <a:r>
              <a:rPr lang="en-US" sz="2000" dirty="0">
                <a:solidFill>
                  <a:schemeClr val="tx1">
                    <a:lumMod val="65000"/>
                    <a:lumOff val="35000"/>
                  </a:schemeClr>
                </a:solidFill>
              </a:rPr>
              <a:t> – </a:t>
            </a:r>
            <a:r>
              <a:rPr lang="en-US" sz="2000" u="sng" dirty="0">
                <a:solidFill>
                  <a:schemeClr val="tx1">
                    <a:lumMod val="65000"/>
                    <a:lumOff val="35000"/>
                  </a:schemeClr>
                </a:solidFill>
              </a:rPr>
              <a:t>Data Quality Objectives</a:t>
            </a:r>
            <a:r>
              <a:rPr lang="en-US" sz="2000" dirty="0">
                <a:solidFill>
                  <a:schemeClr val="tx1">
                    <a:lumMod val="65000"/>
                    <a:lumOff val="35000"/>
                  </a:schemeClr>
                </a:solidFill>
              </a:rPr>
              <a:t> – selecting the types of data to be collected and how data will be used (informal DQO process for OKR04, more formal for QAPPs)</a:t>
            </a:r>
          </a:p>
          <a:p>
            <a:pPr>
              <a:lnSpc>
                <a:spcPct val="120000"/>
              </a:lnSpc>
              <a:spcBef>
                <a:spcPts val="2400"/>
              </a:spcBef>
              <a:buClr>
                <a:schemeClr val="accent1">
                  <a:lumMod val="75000"/>
                </a:schemeClr>
              </a:buClr>
              <a:buSzPct val="120000"/>
            </a:pPr>
            <a:r>
              <a:rPr lang="en-US" sz="2000" b="1" dirty="0">
                <a:solidFill>
                  <a:schemeClr val="accent1">
                    <a:lumMod val="50000"/>
                  </a:schemeClr>
                </a:solidFill>
              </a:rPr>
              <a:t>SOPs</a:t>
            </a:r>
            <a:r>
              <a:rPr lang="en-US" sz="2000" dirty="0">
                <a:solidFill>
                  <a:schemeClr val="tx1">
                    <a:lumMod val="65000"/>
                    <a:lumOff val="35000"/>
                  </a:schemeClr>
                </a:solidFill>
              </a:rPr>
              <a:t> – </a:t>
            </a:r>
            <a:r>
              <a:rPr lang="en-US" sz="2000" u="sng" dirty="0">
                <a:solidFill>
                  <a:schemeClr val="tx1">
                    <a:lumMod val="65000"/>
                    <a:lumOff val="35000"/>
                  </a:schemeClr>
                </a:solidFill>
              </a:rPr>
              <a:t>Standard Operating Procedures</a:t>
            </a:r>
            <a:r>
              <a:rPr lang="en-US" sz="2000" dirty="0">
                <a:solidFill>
                  <a:schemeClr val="tx1">
                    <a:lumMod val="65000"/>
                    <a:lumOff val="35000"/>
                  </a:schemeClr>
                </a:solidFill>
              </a:rPr>
              <a:t> – detailed instructions for performing each data collection activity, including use, storage and care of measurement equipment (recommended for many OKR04 tasks)</a:t>
            </a:r>
          </a:p>
        </p:txBody>
      </p:sp>
      <p:sp>
        <p:nvSpPr>
          <p:cNvPr id="4" name="Slide Number Placeholder 3"/>
          <p:cNvSpPr>
            <a:spLocks noGrp="1"/>
          </p:cNvSpPr>
          <p:nvPr>
            <p:ph type="sldNum" sz="quarter" idx="12"/>
          </p:nvPr>
        </p:nvSpPr>
        <p:spPr>
          <a:xfrm>
            <a:off x="6808279" y="6356350"/>
            <a:ext cx="2057400" cy="365125"/>
          </a:xfrm>
        </p:spPr>
        <p:txBody>
          <a:bodyPr vert="horz" lIns="91440" tIns="45720" rIns="91440" bIns="45720" rtlCol="0" anchor="ctr">
            <a:noAutofit/>
          </a:bodyPr>
          <a:lstStyle/>
          <a:p>
            <a:pPr>
              <a:spcAft>
                <a:spcPts val="600"/>
              </a:spcAft>
              <a:defRPr/>
            </a:pPr>
            <a:fld id="{1F6C09CC-EF5A-43C7-9F4C-6BD9623484B1}" type="slidenum">
              <a:rPr lang="en-US" sz="2000">
                <a:solidFill>
                  <a:schemeClr val="bg1"/>
                </a:solidFill>
                <a:latin typeface="Calibri" panose="020F0502020204030204"/>
              </a:rPr>
              <a:pPr>
                <a:spcAft>
                  <a:spcPts val="600"/>
                </a:spcAft>
                <a:defRPr/>
              </a:pPr>
              <a:t>14</a:t>
            </a:fld>
            <a:endParaRPr lang="en-US" sz="2000" dirty="0">
              <a:solidFill>
                <a:schemeClr val="bg1"/>
              </a:solidFill>
              <a:latin typeface="Calibri" panose="020F0502020204030204"/>
            </a:endParaRPr>
          </a:p>
        </p:txBody>
      </p:sp>
    </p:spTree>
    <p:extLst>
      <p:ext uri="{BB962C8B-B14F-4D97-AF65-F5344CB8AC3E}">
        <p14:creationId xmlns:p14="http://schemas.microsoft.com/office/powerpoint/2010/main" val="37192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6477000" y="6047024"/>
            <a:ext cx="2133600" cy="365125"/>
          </a:xfrm>
        </p:spPr>
        <p:txBody>
          <a:bodyPr/>
          <a:lstStyle/>
          <a:p>
            <a:fld id="{305305DE-BF3B-48E6-8CA7-D79352ADEB77}" type="slidenum">
              <a:rPr lang="en-US" sz="2000"/>
              <a:pPr/>
              <a:t>15</a:t>
            </a:fld>
            <a:endParaRPr lang="en-US" sz="2000" dirty="0"/>
          </a:p>
        </p:txBody>
      </p:sp>
      <p:pic>
        <p:nvPicPr>
          <p:cNvPr id="207877" name="Picture 5"/>
          <p:cNvPicPr>
            <a:picLocks noChangeAspect="1" noChangeArrowheads="1"/>
          </p:cNvPicPr>
          <p:nvPr/>
        </p:nvPicPr>
        <p:blipFill>
          <a:blip r:embed="rId3" cstate="print"/>
          <a:srcRect/>
          <a:stretch>
            <a:fillRect/>
          </a:stretch>
        </p:blipFill>
        <p:spPr bwMode="auto">
          <a:xfrm>
            <a:off x="182451" y="1219200"/>
            <a:ext cx="5082860" cy="2819400"/>
          </a:xfrm>
          <a:prstGeom prst="rect">
            <a:avLst/>
          </a:prstGeom>
          <a:noFill/>
          <a:ln w="9525">
            <a:solidFill>
              <a:srgbClr val="000080"/>
            </a:solidFill>
            <a:miter lim="800000"/>
            <a:headEnd/>
            <a:tailEnd/>
          </a:ln>
        </p:spPr>
      </p:pic>
      <p:sp>
        <p:nvSpPr>
          <p:cNvPr id="207878" name="Text Box 6"/>
          <p:cNvSpPr txBox="1">
            <a:spLocks noChangeArrowheads="1"/>
          </p:cNvSpPr>
          <p:nvPr/>
        </p:nvSpPr>
        <p:spPr bwMode="auto">
          <a:xfrm>
            <a:off x="5638800" y="1066800"/>
            <a:ext cx="3200400" cy="2278765"/>
          </a:xfrm>
          <a:prstGeom prst="rect">
            <a:avLst/>
          </a:prstGeom>
          <a:solidFill>
            <a:schemeClr val="accent1">
              <a:lumMod val="60000"/>
              <a:lumOff val="40000"/>
              <a:alpha val="73000"/>
            </a:schemeClr>
          </a:solidFill>
          <a:ln w="12700">
            <a:solidFill>
              <a:schemeClr val="tx2">
                <a:lumMod val="75000"/>
              </a:schemeClr>
            </a:solidFill>
            <a:miter lim="800000"/>
            <a:headEnd/>
            <a:tailEnd/>
          </a:ln>
          <a:effectLst/>
        </p:spPr>
        <p:txBody>
          <a:bodyPr>
            <a:spAutoFit/>
          </a:bodyPr>
          <a:lstStyle/>
          <a:p>
            <a:pPr algn="ctr">
              <a:lnSpc>
                <a:spcPct val="120000"/>
              </a:lnSpc>
              <a:spcBef>
                <a:spcPct val="50000"/>
              </a:spcBef>
            </a:pPr>
            <a:r>
              <a:rPr lang="en-US" sz="2400" b="1" i="1" u="sng" dirty="0">
                <a:latin typeface="Calibri" pitchFamily="34" charset="0"/>
                <a:cs typeface="Calibri" pitchFamily="34" charset="0"/>
              </a:rPr>
              <a:t>Precision</a:t>
            </a:r>
            <a:r>
              <a:rPr lang="en-US" sz="2400" i="1" dirty="0">
                <a:latin typeface="Calibri" pitchFamily="34" charset="0"/>
                <a:cs typeface="Calibri" pitchFamily="34" charset="0"/>
              </a:rPr>
              <a:t> is a measure of how close multiple readings are to each other in the same sample.</a:t>
            </a:r>
          </a:p>
        </p:txBody>
      </p:sp>
      <p:sp>
        <p:nvSpPr>
          <p:cNvPr id="207879" name="Text Box 7"/>
          <p:cNvSpPr txBox="1">
            <a:spLocks noChangeArrowheads="1"/>
          </p:cNvSpPr>
          <p:nvPr/>
        </p:nvSpPr>
        <p:spPr bwMode="auto">
          <a:xfrm>
            <a:off x="5638800" y="3429000"/>
            <a:ext cx="3200400" cy="2278765"/>
          </a:xfrm>
          <a:prstGeom prst="rect">
            <a:avLst/>
          </a:prstGeom>
          <a:solidFill>
            <a:schemeClr val="accent1">
              <a:lumMod val="60000"/>
              <a:lumOff val="40000"/>
              <a:alpha val="73000"/>
            </a:schemeClr>
          </a:solidFill>
          <a:ln w="12700">
            <a:solidFill>
              <a:schemeClr val="tx2">
                <a:lumMod val="75000"/>
              </a:schemeClr>
            </a:solidFill>
            <a:miter lim="800000"/>
            <a:headEnd/>
            <a:tailEnd/>
          </a:ln>
          <a:effectLst/>
        </p:spPr>
        <p:txBody>
          <a:bodyPr>
            <a:spAutoFit/>
          </a:bodyPr>
          <a:lstStyle/>
          <a:p>
            <a:pPr algn="ctr">
              <a:lnSpc>
                <a:spcPct val="120000"/>
              </a:lnSpc>
              <a:spcBef>
                <a:spcPct val="50000"/>
              </a:spcBef>
            </a:pPr>
            <a:r>
              <a:rPr lang="en-US" sz="2400" b="1" i="1" u="sng" dirty="0">
                <a:latin typeface="Calibri" pitchFamily="34" charset="0"/>
                <a:cs typeface="Calibri" pitchFamily="34" charset="0"/>
              </a:rPr>
              <a:t>Accuracy</a:t>
            </a:r>
            <a:r>
              <a:rPr lang="en-US" sz="2400" i="1" dirty="0">
                <a:latin typeface="Calibri" pitchFamily="34" charset="0"/>
                <a:cs typeface="Calibri" pitchFamily="34" charset="0"/>
              </a:rPr>
              <a:t> is a measure of how close a reading is to the known (accepted to be true) value.</a:t>
            </a:r>
          </a:p>
        </p:txBody>
      </p:sp>
      <p:sp>
        <p:nvSpPr>
          <p:cNvPr id="207880" name="Text Box 8"/>
          <p:cNvSpPr txBox="1">
            <a:spLocks noChangeArrowheads="1"/>
          </p:cNvSpPr>
          <p:nvPr/>
        </p:nvSpPr>
        <p:spPr bwMode="auto">
          <a:xfrm>
            <a:off x="762000" y="4393934"/>
            <a:ext cx="3810000" cy="981075"/>
          </a:xfrm>
          <a:prstGeom prst="rect">
            <a:avLst/>
          </a:prstGeom>
          <a:solidFill>
            <a:schemeClr val="accent1">
              <a:lumMod val="60000"/>
              <a:lumOff val="40000"/>
              <a:alpha val="73000"/>
            </a:schemeClr>
          </a:solidFill>
          <a:ln w="12700">
            <a:solidFill>
              <a:schemeClr val="tx2">
                <a:lumMod val="75000"/>
              </a:schemeClr>
            </a:solidFill>
            <a:miter lim="800000"/>
            <a:headEnd/>
            <a:tailEnd/>
          </a:ln>
          <a:effectLst/>
        </p:spPr>
        <p:txBody>
          <a:bodyPr>
            <a:spAutoFit/>
          </a:bodyPr>
          <a:lstStyle/>
          <a:p>
            <a:pPr algn="ctr">
              <a:lnSpc>
                <a:spcPct val="120000"/>
              </a:lnSpc>
              <a:spcBef>
                <a:spcPct val="50000"/>
              </a:spcBef>
            </a:pPr>
            <a:r>
              <a:rPr lang="en-US" sz="2400" i="1" dirty="0">
                <a:latin typeface="Calibri" pitchFamily="34" charset="0"/>
                <a:cs typeface="Calibri" pitchFamily="34" charset="0"/>
              </a:rPr>
              <a:t>Both are important concepts in assessing quality of data.</a:t>
            </a:r>
          </a:p>
        </p:txBody>
      </p:sp>
      <p:sp>
        <p:nvSpPr>
          <p:cNvPr id="207881" name="Text Box 9"/>
          <p:cNvSpPr txBox="1">
            <a:spLocks noChangeArrowheads="1"/>
          </p:cNvSpPr>
          <p:nvPr/>
        </p:nvSpPr>
        <p:spPr bwMode="auto">
          <a:xfrm>
            <a:off x="762000" y="5460734"/>
            <a:ext cx="3810000" cy="940066"/>
          </a:xfrm>
          <a:prstGeom prst="rect">
            <a:avLst/>
          </a:prstGeom>
          <a:solidFill>
            <a:schemeClr val="accent1">
              <a:lumMod val="60000"/>
              <a:lumOff val="40000"/>
              <a:alpha val="73000"/>
            </a:schemeClr>
          </a:solidFill>
          <a:ln w="12700">
            <a:solidFill>
              <a:schemeClr val="tx2">
                <a:lumMod val="75000"/>
              </a:schemeClr>
            </a:solidFill>
            <a:miter lim="800000"/>
            <a:headEnd/>
            <a:tailEnd/>
          </a:ln>
          <a:effectLst/>
        </p:spPr>
        <p:txBody>
          <a:bodyPr>
            <a:spAutoFit/>
          </a:bodyPr>
          <a:lstStyle/>
          <a:p>
            <a:pPr algn="ctr">
              <a:lnSpc>
                <a:spcPct val="120000"/>
              </a:lnSpc>
              <a:spcBef>
                <a:spcPct val="50000"/>
              </a:spcBef>
            </a:pPr>
            <a:r>
              <a:rPr lang="en-US" sz="2400" i="1" dirty="0">
                <a:latin typeface="Calibri" pitchFamily="34" charset="0"/>
                <a:cs typeface="Calibri" pitchFamily="34" charset="0"/>
              </a:rPr>
              <a:t>Both are normally reported with laboratory data.</a:t>
            </a:r>
          </a:p>
        </p:txBody>
      </p:sp>
      <p:sp>
        <p:nvSpPr>
          <p:cNvPr id="9" name="Rectangle 2"/>
          <p:cNvSpPr txBox="1">
            <a:spLocks noChangeArrowheads="1"/>
          </p:cNvSpPr>
          <p:nvPr/>
        </p:nvSpPr>
        <p:spPr>
          <a:xfrm>
            <a:off x="76200" y="198438"/>
            <a:ext cx="8991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dirty="0">
                <a:solidFill>
                  <a:srgbClr val="002060"/>
                </a:solidFill>
                <a:latin typeface="Calibri" pitchFamily="34" charset="0"/>
                <a:cs typeface="Calibri" pitchFamily="34" charset="0"/>
              </a:rPr>
              <a:t>Terms:  Precision and Accuracy</a:t>
            </a:r>
          </a:p>
        </p:txBody>
      </p:sp>
    </p:spTree>
    <p:extLst>
      <p:ext uri="{BB962C8B-B14F-4D97-AF65-F5344CB8AC3E}">
        <p14:creationId xmlns:p14="http://schemas.microsoft.com/office/powerpoint/2010/main" val="317810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6950413" y="6248400"/>
            <a:ext cx="1888787" cy="365125"/>
          </a:xfrm>
        </p:spPr>
        <p:txBody>
          <a:bodyPr/>
          <a:lstStyle/>
          <a:p>
            <a:fld id="{5AC0236D-8AB8-4B1A-A59D-E8E33A11C377}" type="slidenum">
              <a:rPr lang="en-US" sz="2000"/>
              <a:pPr/>
              <a:t>16</a:t>
            </a:fld>
            <a:endParaRPr lang="en-US" sz="2000" dirty="0"/>
          </a:p>
        </p:txBody>
      </p:sp>
      <p:sp>
        <p:nvSpPr>
          <p:cNvPr id="208901" name="Text Box 5"/>
          <p:cNvSpPr txBox="1">
            <a:spLocks noChangeArrowheads="1"/>
          </p:cNvSpPr>
          <p:nvPr/>
        </p:nvSpPr>
        <p:spPr bwMode="auto">
          <a:xfrm>
            <a:off x="152400" y="1219200"/>
            <a:ext cx="3200400" cy="505972"/>
          </a:xfrm>
          <a:prstGeom prst="rect">
            <a:avLst/>
          </a:prstGeom>
          <a:solidFill>
            <a:schemeClr val="tx2">
              <a:lumMod val="75000"/>
              <a:alpha val="73000"/>
            </a:schemeClr>
          </a:solidFill>
          <a:ln w="12700">
            <a:solidFill>
              <a:schemeClr val="hlink"/>
            </a:solidFill>
            <a:miter lim="800000"/>
            <a:headEnd/>
            <a:tailEnd/>
          </a:ln>
          <a:effectLst/>
        </p:spPr>
        <p:txBody>
          <a:bodyPr>
            <a:spAutoFit/>
          </a:bodyPr>
          <a:lstStyle/>
          <a:p>
            <a:pPr algn="ctr">
              <a:lnSpc>
                <a:spcPct val="120000"/>
              </a:lnSpc>
              <a:spcBef>
                <a:spcPct val="50000"/>
              </a:spcBef>
            </a:pPr>
            <a:r>
              <a:rPr lang="en-US" sz="2400" i="1" dirty="0">
                <a:solidFill>
                  <a:schemeClr val="bg1"/>
                </a:solidFill>
                <a:latin typeface="Calibri" pitchFamily="34" charset="0"/>
                <a:cs typeface="Calibri" pitchFamily="34" charset="0"/>
              </a:rPr>
              <a:t>Representativeness</a:t>
            </a:r>
          </a:p>
        </p:txBody>
      </p:sp>
      <p:sp>
        <p:nvSpPr>
          <p:cNvPr id="208902" name="Text Box 6"/>
          <p:cNvSpPr txBox="1">
            <a:spLocks noChangeArrowheads="1"/>
          </p:cNvSpPr>
          <p:nvPr/>
        </p:nvSpPr>
        <p:spPr bwMode="auto">
          <a:xfrm>
            <a:off x="152400" y="2278559"/>
            <a:ext cx="3200400" cy="505972"/>
          </a:xfrm>
          <a:prstGeom prst="rect">
            <a:avLst/>
          </a:prstGeom>
          <a:solidFill>
            <a:schemeClr val="tx2">
              <a:lumMod val="75000"/>
              <a:alpha val="73000"/>
            </a:schemeClr>
          </a:solidFill>
          <a:ln w="12700">
            <a:solidFill>
              <a:schemeClr val="hlink"/>
            </a:solidFill>
            <a:miter lim="800000"/>
            <a:headEnd/>
            <a:tailEnd/>
          </a:ln>
          <a:effectLst/>
        </p:spPr>
        <p:txBody>
          <a:bodyPr>
            <a:spAutoFit/>
          </a:bodyPr>
          <a:lstStyle/>
          <a:p>
            <a:pPr algn="ctr">
              <a:lnSpc>
                <a:spcPct val="120000"/>
              </a:lnSpc>
              <a:spcBef>
                <a:spcPct val="50000"/>
              </a:spcBef>
            </a:pPr>
            <a:r>
              <a:rPr lang="en-US" sz="2400" i="1" dirty="0">
                <a:solidFill>
                  <a:schemeClr val="bg1"/>
                </a:solidFill>
                <a:latin typeface="Calibri" pitchFamily="34" charset="0"/>
                <a:cs typeface="Calibri" pitchFamily="34" charset="0"/>
              </a:rPr>
              <a:t>Completeness</a:t>
            </a:r>
          </a:p>
        </p:txBody>
      </p:sp>
      <p:sp>
        <p:nvSpPr>
          <p:cNvPr id="208903" name="Text Box 7"/>
          <p:cNvSpPr txBox="1">
            <a:spLocks noChangeArrowheads="1"/>
          </p:cNvSpPr>
          <p:nvPr/>
        </p:nvSpPr>
        <p:spPr bwMode="auto">
          <a:xfrm>
            <a:off x="152400" y="3429000"/>
            <a:ext cx="3200400" cy="505972"/>
          </a:xfrm>
          <a:prstGeom prst="rect">
            <a:avLst/>
          </a:prstGeom>
          <a:solidFill>
            <a:schemeClr val="tx2">
              <a:lumMod val="75000"/>
              <a:alpha val="73000"/>
            </a:schemeClr>
          </a:solidFill>
          <a:ln w="12700">
            <a:solidFill>
              <a:schemeClr val="hlink"/>
            </a:solidFill>
            <a:miter lim="800000"/>
            <a:headEnd/>
            <a:tailEnd/>
          </a:ln>
          <a:effectLst/>
        </p:spPr>
        <p:txBody>
          <a:bodyPr>
            <a:spAutoFit/>
          </a:bodyPr>
          <a:lstStyle/>
          <a:p>
            <a:pPr algn="ctr">
              <a:lnSpc>
                <a:spcPct val="120000"/>
              </a:lnSpc>
              <a:spcBef>
                <a:spcPct val="50000"/>
              </a:spcBef>
            </a:pPr>
            <a:r>
              <a:rPr lang="en-US" sz="2400" i="1" dirty="0">
                <a:solidFill>
                  <a:schemeClr val="bg1"/>
                </a:solidFill>
                <a:latin typeface="Calibri" pitchFamily="34" charset="0"/>
                <a:cs typeface="Calibri" pitchFamily="34" charset="0"/>
              </a:rPr>
              <a:t>Comparability</a:t>
            </a:r>
          </a:p>
        </p:txBody>
      </p:sp>
      <p:sp>
        <p:nvSpPr>
          <p:cNvPr id="208904" name="Text Box 8"/>
          <p:cNvSpPr txBox="1">
            <a:spLocks noChangeArrowheads="1"/>
          </p:cNvSpPr>
          <p:nvPr/>
        </p:nvSpPr>
        <p:spPr bwMode="auto">
          <a:xfrm>
            <a:off x="152400" y="4564559"/>
            <a:ext cx="3200400" cy="505972"/>
          </a:xfrm>
          <a:prstGeom prst="rect">
            <a:avLst/>
          </a:prstGeom>
          <a:solidFill>
            <a:schemeClr val="tx2">
              <a:lumMod val="75000"/>
              <a:alpha val="73000"/>
            </a:schemeClr>
          </a:solidFill>
          <a:ln w="12700">
            <a:solidFill>
              <a:schemeClr val="hlink"/>
            </a:solidFill>
            <a:miter lim="800000"/>
            <a:headEnd/>
            <a:tailEnd/>
          </a:ln>
          <a:effectLst/>
        </p:spPr>
        <p:txBody>
          <a:bodyPr>
            <a:spAutoFit/>
          </a:bodyPr>
          <a:lstStyle/>
          <a:p>
            <a:pPr algn="ctr">
              <a:lnSpc>
                <a:spcPct val="120000"/>
              </a:lnSpc>
              <a:spcBef>
                <a:spcPct val="50000"/>
              </a:spcBef>
            </a:pPr>
            <a:r>
              <a:rPr lang="en-US" sz="2400" i="1" dirty="0">
                <a:solidFill>
                  <a:schemeClr val="bg1"/>
                </a:solidFill>
                <a:latin typeface="Calibri" pitchFamily="34" charset="0"/>
                <a:cs typeface="Calibri" pitchFamily="34" charset="0"/>
              </a:rPr>
              <a:t>Chain of Custody</a:t>
            </a:r>
          </a:p>
        </p:txBody>
      </p:sp>
      <p:sp>
        <p:nvSpPr>
          <p:cNvPr id="208905" name="Text Box 9"/>
          <p:cNvSpPr txBox="1">
            <a:spLocks noChangeArrowheads="1"/>
          </p:cNvSpPr>
          <p:nvPr/>
        </p:nvSpPr>
        <p:spPr bwMode="auto">
          <a:xfrm>
            <a:off x="152400" y="5750004"/>
            <a:ext cx="3200400" cy="505972"/>
          </a:xfrm>
          <a:prstGeom prst="rect">
            <a:avLst/>
          </a:prstGeom>
          <a:solidFill>
            <a:schemeClr val="tx2">
              <a:lumMod val="75000"/>
              <a:alpha val="73000"/>
            </a:schemeClr>
          </a:solidFill>
          <a:ln w="12700">
            <a:solidFill>
              <a:schemeClr val="hlink"/>
            </a:solidFill>
            <a:miter lim="800000"/>
            <a:headEnd/>
            <a:tailEnd/>
          </a:ln>
          <a:effectLst/>
        </p:spPr>
        <p:txBody>
          <a:bodyPr>
            <a:spAutoFit/>
          </a:bodyPr>
          <a:lstStyle/>
          <a:p>
            <a:pPr algn="ctr">
              <a:lnSpc>
                <a:spcPct val="120000"/>
              </a:lnSpc>
              <a:spcBef>
                <a:spcPct val="50000"/>
              </a:spcBef>
            </a:pPr>
            <a:r>
              <a:rPr lang="en-US" sz="2400" i="1" dirty="0">
                <a:solidFill>
                  <a:schemeClr val="bg1"/>
                </a:solidFill>
                <a:latin typeface="Calibri" pitchFamily="34" charset="0"/>
                <a:cs typeface="Calibri" pitchFamily="34" charset="0"/>
              </a:rPr>
              <a:t>Sample Labels</a:t>
            </a:r>
          </a:p>
        </p:txBody>
      </p:sp>
      <p:sp>
        <p:nvSpPr>
          <p:cNvPr id="208906" name="Text Box 10"/>
          <p:cNvSpPr txBox="1">
            <a:spLocks noChangeArrowheads="1"/>
          </p:cNvSpPr>
          <p:nvPr/>
        </p:nvSpPr>
        <p:spPr bwMode="auto">
          <a:xfrm>
            <a:off x="3429000" y="1295400"/>
            <a:ext cx="5562600" cy="430887"/>
          </a:xfrm>
          <a:prstGeom prst="rect">
            <a:avLst/>
          </a:prstGeom>
          <a:noFill/>
          <a:ln w="9525">
            <a:noFill/>
            <a:miter lim="800000"/>
            <a:headEnd/>
            <a:tailEnd/>
          </a:ln>
          <a:effectLst/>
        </p:spPr>
        <p:txBody>
          <a:bodyPr wrap="square">
            <a:spAutoFit/>
          </a:bodyPr>
          <a:lstStyle/>
          <a:p>
            <a:pPr>
              <a:spcBef>
                <a:spcPct val="50000"/>
              </a:spcBef>
            </a:pPr>
            <a:r>
              <a:rPr lang="en-US" sz="2200" dirty="0"/>
              <a:t>Does the sample represent what you intend?</a:t>
            </a:r>
          </a:p>
        </p:txBody>
      </p:sp>
      <p:sp>
        <p:nvSpPr>
          <p:cNvPr id="208907" name="Text Box 11"/>
          <p:cNvSpPr txBox="1">
            <a:spLocks noChangeArrowheads="1"/>
          </p:cNvSpPr>
          <p:nvPr/>
        </p:nvSpPr>
        <p:spPr bwMode="auto">
          <a:xfrm>
            <a:off x="3429000" y="2133600"/>
            <a:ext cx="5562600" cy="769441"/>
          </a:xfrm>
          <a:prstGeom prst="rect">
            <a:avLst/>
          </a:prstGeom>
          <a:noFill/>
          <a:ln w="9525">
            <a:noFill/>
            <a:miter lim="800000"/>
            <a:headEnd/>
            <a:tailEnd/>
          </a:ln>
          <a:effectLst/>
        </p:spPr>
        <p:txBody>
          <a:bodyPr wrap="square">
            <a:spAutoFit/>
          </a:bodyPr>
          <a:lstStyle/>
          <a:p>
            <a:pPr>
              <a:spcBef>
                <a:spcPct val="50000"/>
              </a:spcBef>
            </a:pPr>
            <a:r>
              <a:rPr lang="en-US" sz="2200" dirty="0"/>
              <a:t>Do you have enough samples and measurements?</a:t>
            </a:r>
          </a:p>
        </p:txBody>
      </p:sp>
      <p:sp>
        <p:nvSpPr>
          <p:cNvPr id="208908" name="Text Box 12"/>
          <p:cNvSpPr txBox="1">
            <a:spLocks noChangeArrowheads="1"/>
          </p:cNvSpPr>
          <p:nvPr/>
        </p:nvSpPr>
        <p:spPr bwMode="auto">
          <a:xfrm>
            <a:off x="3429000" y="3276600"/>
            <a:ext cx="5562600" cy="769441"/>
          </a:xfrm>
          <a:prstGeom prst="rect">
            <a:avLst/>
          </a:prstGeom>
          <a:noFill/>
          <a:ln w="9525">
            <a:noFill/>
            <a:miter lim="800000"/>
            <a:headEnd/>
            <a:tailEnd/>
          </a:ln>
          <a:effectLst/>
        </p:spPr>
        <p:txBody>
          <a:bodyPr wrap="square">
            <a:spAutoFit/>
          </a:bodyPr>
          <a:lstStyle/>
          <a:p>
            <a:pPr>
              <a:spcBef>
                <a:spcPct val="50000"/>
              </a:spcBef>
            </a:pPr>
            <a:r>
              <a:rPr lang="en-US" sz="2200" dirty="0"/>
              <a:t>Can your data be used with other data sets and by other programs?</a:t>
            </a:r>
          </a:p>
        </p:txBody>
      </p:sp>
      <p:sp>
        <p:nvSpPr>
          <p:cNvPr id="208909" name="Text Box 13"/>
          <p:cNvSpPr txBox="1">
            <a:spLocks noChangeArrowheads="1"/>
          </p:cNvSpPr>
          <p:nvPr/>
        </p:nvSpPr>
        <p:spPr bwMode="auto">
          <a:xfrm>
            <a:off x="3429000" y="4419600"/>
            <a:ext cx="5562600" cy="769441"/>
          </a:xfrm>
          <a:prstGeom prst="rect">
            <a:avLst/>
          </a:prstGeom>
          <a:noFill/>
          <a:ln w="9525">
            <a:noFill/>
            <a:miter lim="800000"/>
            <a:headEnd/>
            <a:tailEnd/>
          </a:ln>
          <a:effectLst/>
        </p:spPr>
        <p:txBody>
          <a:bodyPr wrap="square">
            <a:spAutoFit/>
          </a:bodyPr>
          <a:lstStyle/>
          <a:p>
            <a:pPr>
              <a:spcBef>
                <a:spcPct val="50000"/>
              </a:spcBef>
            </a:pPr>
            <a:r>
              <a:rPr lang="en-US" sz="2200" dirty="0"/>
              <a:t>Legal documentation of “ownership” of samples during all phases of transport.</a:t>
            </a:r>
          </a:p>
        </p:txBody>
      </p:sp>
      <p:sp>
        <p:nvSpPr>
          <p:cNvPr id="208910" name="Text Box 14"/>
          <p:cNvSpPr txBox="1">
            <a:spLocks noChangeArrowheads="1"/>
          </p:cNvSpPr>
          <p:nvPr/>
        </p:nvSpPr>
        <p:spPr bwMode="auto">
          <a:xfrm>
            <a:off x="3429000" y="5521404"/>
            <a:ext cx="5334000" cy="1107996"/>
          </a:xfrm>
          <a:prstGeom prst="rect">
            <a:avLst/>
          </a:prstGeom>
          <a:noFill/>
          <a:ln w="9525">
            <a:noFill/>
            <a:miter lim="800000"/>
            <a:headEnd/>
            <a:tailEnd/>
          </a:ln>
          <a:effectLst/>
        </p:spPr>
        <p:txBody>
          <a:bodyPr wrap="square">
            <a:spAutoFit/>
          </a:bodyPr>
          <a:lstStyle/>
          <a:p>
            <a:pPr>
              <a:spcBef>
                <a:spcPct val="50000"/>
              </a:spcBef>
            </a:pPr>
            <a:r>
              <a:rPr lang="en-US" sz="2200" dirty="0"/>
              <a:t>Information on each sample bottle to show ownership, collection information and intended analyses.</a:t>
            </a:r>
          </a:p>
        </p:txBody>
      </p:sp>
      <p:sp>
        <p:nvSpPr>
          <p:cNvPr id="14" name="Rectangle 2"/>
          <p:cNvSpPr txBox="1">
            <a:spLocks noChangeArrowheads="1"/>
          </p:cNvSpPr>
          <p:nvPr/>
        </p:nvSpPr>
        <p:spPr>
          <a:xfrm>
            <a:off x="76200" y="198438"/>
            <a:ext cx="8991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dirty="0">
                <a:solidFill>
                  <a:srgbClr val="002060"/>
                </a:solidFill>
                <a:latin typeface="Calibri" pitchFamily="34" charset="0"/>
                <a:cs typeface="Calibri" pitchFamily="34" charset="0"/>
              </a:rPr>
              <a:t>Terms:  Important QA Concepts </a:t>
            </a:r>
            <a:endParaRPr lang="en-US" altLang="en-US" sz="18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87556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6FF"/>
        </a:solidFill>
        <a:effectLst/>
      </p:bgPr>
    </p:bg>
    <p:spTree>
      <p:nvGrpSpPr>
        <p:cNvPr id="1" name=""/>
        <p:cNvGrpSpPr/>
        <p:nvPr/>
      </p:nvGrpSpPr>
      <p:grpSpPr>
        <a:xfrm>
          <a:off x="0" y="0"/>
          <a:ext cx="0" cy="0"/>
          <a:chOff x="0" y="0"/>
          <a:chExt cx="0" cy="0"/>
        </a:xfrm>
      </p:grpSpPr>
      <p:sp>
        <p:nvSpPr>
          <p:cNvPr id="196613" name="Rectangle 5"/>
          <p:cNvSpPr>
            <a:spLocks noChangeArrowheads="1"/>
          </p:cNvSpPr>
          <p:nvPr/>
        </p:nvSpPr>
        <p:spPr bwMode="auto">
          <a:xfrm>
            <a:off x="304800" y="304800"/>
            <a:ext cx="6468257" cy="1283202"/>
          </a:xfrm>
          <a:prstGeom prst="rect">
            <a:avLst/>
          </a:prstGeom>
        </p:spPr>
        <p:txBody>
          <a:bodyPr vert="horz" lIns="91440" tIns="45720" rIns="91440" bIns="45720" rtlCol="0" anchor="ctr">
            <a:normAutofit fontScale="92500" lnSpcReduction="20000"/>
          </a:bodyPr>
          <a:lstStyle/>
          <a:p>
            <a:pPr marL="0" marR="0" lvl="0" indent="0" fontAlgn="base">
              <a:lnSpc>
                <a:spcPct val="110000"/>
              </a:lnSpc>
              <a:spcBef>
                <a:spcPct val="0"/>
              </a:spcBef>
              <a:spcAft>
                <a:spcPts val="600"/>
              </a:spcAft>
              <a:buClrTx/>
              <a:buSzTx/>
              <a:tabLst/>
              <a:defRPr/>
            </a:pPr>
            <a:r>
              <a:rPr kumimoji="0" lang="en-US" sz="4400" b="0" i="0" u="none" strike="noStrike" cap="none" spc="0" normalizeH="0" baseline="0" noProof="0" dirty="0">
                <a:ln>
                  <a:noFill/>
                </a:ln>
                <a:solidFill>
                  <a:srgbClr val="003366"/>
                </a:solidFill>
                <a:effectLst/>
                <a:uLnTx/>
                <a:uFillTx/>
                <a:latin typeface="Calibri" panose="020F0502020204030204" pitchFamily="34" charset="0"/>
                <a:ea typeface="+mj-ea"/>
                <a:cs typeface="Calibri" panose="020F0502020204030204" pitchFamily="34" charset="0"/>
              </a:rPr>
              <a:t>EPA’s QA Guidance Documents</a:t>
            </a:r>
          </a:p>
        </p:txBody>
      </p:sp>
      <p:sp>
        <p:nvSpPr>
          <p:cNvPr id="196612" name="Rectangle 4"/>
          <p:cNvSpPr>
            <a:spLocks noChangeArrowheads="1"/>
          </p:cNvSpPr>
          <p:nvPr/>
        </p:nvSpPr>
        <p:spPr bwMode="auto">
          <a:xfrm>
            <a:off x="76200" y="1588003"/>
            <a:ext cx="7443268" cy="4768348"/>
          </a:xfrm>
          <a:prstGeom prst="rect">
            <a:avLst/>
          </a:prstGeom>
        </p:spPr>
        <p:txBody>
          <a:bodyPr vert="horz" lIns="91440" tIns="45720" rIns="91440" bIns="45720" rtlCol="0" anchor="ctr">
            <a:noAutofit/>
          </a:bodyPr>
          <a:lstStyle/>
          <a:p>
            <a:pPr marL="0" marR="0" lvl="1" fontAlgn="base">
              <a:lnSpc>
                <a:spcPct val="90000"/>
              </a:lnSpc>
              <a:spcBef>
                <a:spcPts val="1200"/>
              </a:spcBef>
              <a:spcAft>
                <a:spcPct val="0"/>
              </a:spcAft>
              <a:buClr>
                <a:srgbClr val="000066"/>
              </a:buClr>
              <a:buSzPct val="100000"/>
              <a:tabLst/>
              <a:defRPr/>
            </a:pPr>
            <a:r>
              <a:rPr kumimoji="0" lang="en-US" sz="2000" b="0" i="0" u="sng" strike="noStrike"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https://www.epa.gov/quality/quality-assurance-planning-region-6 </a:t>
            </a:r>
          </a:p>
          <a:p>
            <a:pPr marL="344488" marR="0" lvl="1" indent="-228600" fontAlgn="base">
              <a:lnSpc>
                <a:spcPct val="90000"/>
              </a:lnSpc>
              <a:spcBef>
                <a:spcPts val="1800"/>
              </a:spcBef>
              <a:spcAft>
                <a:spcPct val="0"/>
              </a:spcAft>
              <a:buClr>
                <a:srgbClr val="000066"/>
              </a:buClr>
              <a:buSzPct val="100000"/>
              <a:buFont typeface="Arial" panose="020B0604020202020204" pitchFamily="34" charset="0"/>
              <a:buChar char="•"/>
              <a:tabLst/>
              <a:defRPr/>
            </a:pP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DQO</a:t>
            </a:r>
            <a:r>
              <a:rPr kumimoji="0" lang="en-US" sz="2000" b="0"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Guidance:	QA/</a:t>
            </a: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G-4</a:t>
            </a:r>
          </a:p>
          <a:p>
            <a:pPr marL="344488" marR="0" lvl="1" indent="-228600" fontAlgn="base">
              <a:lnSpc>
                <a:spcPct val="90000"/>
              </a:lnSpc>
              <a:spcBef>
                <a:spcPts val="1200"/>
              </a:spcBef>
              <a:spcAft>
                <a:spcPct val="0"/>
              </a:spcAft>
              <a:buClr>
                <a:srgbClr val="000066"/>
              </a:buClr>
              <a:buSzPct val="100000"/>
              <a:buFont typeface="Arial" panose="020B0604020202020204" pitchFamily="34" charset="0"/>
              <a:buChar char="•"/>
              <a:tabLst/>
              <a:defRPr/>
            </a:pP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QAPP</a:t>
            </a:r>
            <a:r>
              <a:rPr kumimoji="0" lang="en-US" sz="2000" b="0"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Guidance:	QA/</a:t>
            </a: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R-5 and G-5</a:t>
            </a:r>
          </a:p>
          <a:p>
            <a:pPr marL="344488" marR="0" lvl="1" indent="-228600" fontAlgn="base">
              <a:lnSpc>
                <a:spcPct val="90000"/>
              </a:lnSpc>
              <a:spcBef>
                <a:spcPts val="1200"/>
              </a:spcBef>
              <a:spcAft>
                <a:spcPct val="0"/>
              </a:spcAft>
              <a:buClr>
                <a:srgbClr val="000066"/>
              </a:buClr>
              <a:buSzPct val="100000"/>
              <a:buFont typeface="Arial" panose="020B0604020202020204" pitchFamily="34" charset="0"/>
              <a:buChar char="•"/>
              <a:tabLst/>
              <a:defRPr/>
            </a:pP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QMP</a:t>
            </a:r>
            <a:r>
              <a:rPr kumimoji="0" lang="en-US" sz="2000" b="0"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Guidance:	QA/</a:t>
            </a: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R-2</a:t>
            </a:r>
          </a:p>
          <a:p>
            <a:pPr marL="344488" marR="0" lvl="1" indent="-228600" fontAlgn="base">
              <a:lnSpc>
                <a:spcPct val="90000"/>
              </a:lnSpc>
              <a:spcBef>
                <a:spcPts val="1200"/>
              </a:spcBef>
              <a:spcAft>
                <a:spcPct val="0"/>
              </a:spcAft>
              <a:buClr>
                <a:srgbClr val="000066"/>
              </a:buClr>
              <a:buSzPct val="100000"/>
              <a:buFont typeface="Arial" panose="020B0604020202020204" pitchFamily="34" charset="0"/>
              <a:buChar char="•"/>
              <a:tabLst/>
              <a:defRPr/>
            </a:pP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SOP</a:t>
            </a:r>
            <a:r>
              <a:rPr kumimoji="0" lang="en-US" sz="2000" b="0"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Guidance:	QA/</a:t>
            </a:r>
            <a:r>
              <a:rPr kumimoji="0" lang="en-US" sz="2000" b="1" i="1"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G-6</a:t>
            </a:r>
            <a:r>
              <a:rPr kumimoji="0" lang="en-US" sz="2000" b="0" i="0"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a:t>
            </a:r>
          </a:p>
          <a:p>
            <a:pPr marL="115888" marR="0" lvl="0" fontAlgn="base">
              <a:lnSpc>
                <a:spcPct val="110000"/>
              </a:lnSpc>
              <a:spcBef>
                <a:spcPts val="1800"/>
              </a:spcBef>
              <a:spcAft>
                <a:spcPct val="0"/>
              </a:spcAft>
              <a:buClr>
                <a:srgbClr val="000066"/>
              </a:buClr>
              <a:buSzPct val="100000"/>
              <a:tabLst/>
              <a:defRPr/>
            </a:pPr>
            <a:r>
              <a:rPr kumimoji="0" lang="en-US" sz="2000" b="0" i="0"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QAPPs are </a:t>
            </a:r>
            <a:r>
              <a:rPr kumimoji="0" lang="en-US" sz="2000" b="0" i="0" u="sng"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not approvable by EPA</a:t>
            </a:r>
            <a:r>
              <a:rPr kumimoji="0" lang="en-US" sz="2000" b="0" i="0"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unless they pertain to          projects funded by EPA, such as water quality grants.</a:t>
            </a:r>
          </a:p>
          <a:p>
            <a:pPr marL="115888" marR="0" lvl="0" fontAlgn="base">
              <a:lnSpc>
                <a:spcPct val="110000"/>
              </a:lnSpc>
              <a:spcBef>
                <a:spcPts val="1800"/>
              </a:spcBef>
              <a:spcAft>
                <a:spcPct val="0"/>
              </a:spcAft>
              <a:buClr>
                <a:srgbClr val="000066"/>
              </a:buClr>
              <a:buSzPct val="100000"/>
              <a:tabLst/>
              <a:defRPr/>
            </a:pPr>
            <a:r>
              <a:rPr lang="en-US" sz="2000" dirty="0">
                <a:solidFill>
                  <a:schemeClr val="tx1">
                    <a:lumMod val="65000"/>
                    <a:lumOff val="35000"/>
                  </a:schemeClr>
                </a:solidFill>
                <a:latin typeface="Calibri" panose="020F0502020204030204" pitchFamily="34" charset="0"/>
                <a:cs typeface="Calibri" panose="020F0502020204030204" pitchFamily="34" charset="0"/>
              </a:rPr>
              <a:t>QMPs (Quality Management Plans) only apply to EPA-funded projects.</a:t>
            </a:r>
            <a:endParaRPr kumimoji="0" lang="en-US" sz="2000" b="0" i="0"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a:p>
            <a:pPr marL="115888" marR="0" lvl="0" fontAlgn="base">
              <a:lnSpc>
                <a:spcPct val="110000"/>
              </a:lnSpc>
              <a:spcBef>
                <a:spcPts val="1800"/>
              </a:spcBef>
              <a:spcAft>
                <a:spcPct val="0"/>
              </a:spcAft>
              <a:buClr>
                <a:srgbClr val="000066"/>
              </a:buClr>
              <a:buSzPct val="100000"/>
              <a:tabLst/>
              <a:defRPr/>
            </a:pPr>
            <a:r>
              <a:rPr kumimoji="0" lang="en-US" sz="2000" b="0" i="0" u="none" strike="noStrike"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EPA periodically offers QA training courses.</a:t>
            </a:r>
          </a:p>
        </p:txBody>
      </p:sp>
      <p:sp>
        <p:nvSpPr>
          <p:cNvPr id="138" name="Rectangle 13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73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D48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723A17C-7BDD-4AB3-99C1-D522D1273F53}"/>
              </a:ext>
            </a:extLst>
          </p:cNvPr>
          <p:cNvPicPr>
            <a:picLocks noChangeAspect="1"/>
          </p:cNvPicPr>
          <p:nvPr/>
        </p:nvPicPr>
        <p:blipFill rotWithShape="1">
          <a:blip r:embed="rId3">
            <a:alphaModFix/>
          </a:blip>
          <a:srcRect l="2703" r="14283" b="-6"/>
          <a:stretch/>
        </p:blipFill>
        <p:spPr>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Slide Number Placeholder 3"/>
          <p:cNvSpPr>
            <a:spLocks noGrp="1"/>
          </p:cNvSpPr>
          <p:nvPr>
            <p:ph type="sldNum" sz="quarter" idx="12"/>
          </p:nvPr>
        </p:nvSpPr>
        <p:spPr>
          <a:xfrm>
            <a:off x="7772400" y="6173788"/>
            <a:ext cx="759278" cy="365125"/>
          </a:xfrm>
        </p:spPr>
        <p:txBody>
          <a:bodyPr vert="horz" lIns="91440" tIns="45720" rIns="91440" bIns="45720" rtlCol="0" anchor="ctr">
            <a:noAutofit/>
          </a:bodyPr>
          <a:lstStyle/>
          <a:p>
            <a:pPr>
              <a:spcAft>
                <a:spcPts val="600"/>
              </a:spcAft>
              <a:defRPr/>
            </a:pPr>
            <a:fld id="{1B5E1C07-F5AE-41A4-833D-B630F84338D4}" type="slidenum">
              <a:rPr lang="en-US" sz="2000">
                <a:solidFill>
                  <a:srgbClr val="FFFFFF"/>
                </a:solidFill>
                <a:latin typeface="Calibri" panose="020F0502020204030204"/>
              </a:rPr>
              <a:pPr>
                <a:spcAft>
                  <a:spcPts val="600"/>
                </a:spcAft>
                <a:defRPr/>
              </a:pPr>
              <a:t>17</a:t>
            </a:fld>
            <a:endParaRPr lang="en-US" sz="2000" dirty="0">
              <a:solidFill>
                <a:srgbClr val="FFFFFF"/>
              </a:solidFill>
              <a:latin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3783" name="Rectangle 7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342900" y="381000"/>
            <a:ext cx="5406699"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kern="1200" dirty="0">
                <a:solidFill>
                  <a:schemeClr val="tx2">
                    <a:lumMod val="75000"/>
                  </a:schemeClr>
                </a:solidFill>
                <a:latin typeface="+mj-lt"/>
                <a:ea typeface="+mj-ea"/>
                <a:cs typeface="+mj-cs"/>
              </a:rPr>
              <a:t>QA Requires All Three</a:t>
            </a:r>
          </a:p>
        </p:txBody>
      </p:sp>
      <p:sp>
        <p:nvSpPr>
          <p:cNvPr id="203781" name="Rectangle 5"/>
          <p:cNvSpPr>
            <a:spLocks noChangeArrowheads="1"/>
          </p:cNvSpPr>
          <p:nvPr/>
        </p:nvSpPr>
        <p:spPr bwMode="auto">
          <a:xfrm>
            <a:off x="152400" y="1524000"/>
            <a:ext cx="5791200" cy="5029200"/>
          </a:xfrm>
          <a:prstGeom prst="rect">
            <a:avLst/>
          </a:prstGeom>
        </p:spPr>
        <p:txBody>
          <a:bodyPr vert="horz" lIns="91440" tIns="45720" rIns="91440" bIns="45720" rtlCol="0" anchor="t">
            <a:normAutofit/>
          </a:bodyPr>
          <a:lstStyle/>
          <a:p>
            <a:pPr marL="114300">
              <a:lnSpc>
                <a:spcPct val="90000"/>
              </a:lnSpc>
              <a:spcAft>
                <a:spcPts val="1200"/>
              </a:spcAft>
              <a:buSzPct val="100000"/>
            </a:pPr>
            <a:r>
              <a:rPr lang="en-US" sz="2000" b="1" dirty="0"/>
              <a:t>SWMPs</a:t>
            </a:r>
            <a:r>
              <a:rPr lang="en-US" sz="2000" dirty="0"/>
              <a:t> are required by OKR04:</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Simplest procedures, free styles</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Can reference (defer to) SOPs</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Must review and update annually</a:t>
            </a:r>
          </a:p>
          <a:p>
            <a:pPr marL="114300">
              <a:lnSpc>
                <a:spcPct val="90000"/>
              </a:lnSpc>
              <a:spcAft>
                <a:spcPts val="1200"/>
              </a:spcAft>
              <a:buSzPct val="100000"/>
            </a:pPr>
            <a:r>
              <a:rPr lang="en-US" sz="2000" b="1" dirty="0"/>
              <a:t>SOPs</a:t>
            </a:r>
            <a:r>
              <a:rPr lang="en-US" sz="2000" dirty="0"/>
              <a:t> provide more details:</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Not required by OKR04, but allowed</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Greater skill and technical details</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Can be bound together as one document</a:t>
            </a:r>
          </a:p>
          <a:p>
            <a:pPr marL="114300">
              <a:lnSpc>
                <a:spcPct val="90000"/>
              </a:lnSpc>
              <a:spcAft>
                <a:spcPts val="1200"/>
              </a:spcAft>
              <a:buSzPct val="100000"/>
            </a:pPr>
            <a:r>
              <a:rPr lang="en-US" sz="2000" b="1" dirty="0"/>
              <a:t>QAPPs</a:t>
            </a:r>
            <a:r>
              <a:rPr lang="en-US" sz="2000" dirty="0"/>
              <a:t> only required by OKR04 for TMDL monitoring: </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Greatest technical difficulty, most beneficial</a:t>
            </a:r>
          </a:p>
          <a:p>
            <a:pPr marL="796925" lvl="1" indent="-342900">
              <a:lnSpc>
                <a:spcPct val="90000"/>
              </a:lnSpc>
              <a:spcAft>
                <a:spcPts val="1200"/>
              </a:spcAft>
              <a:buSzPct val="80000"/>
              <a:buFont typeface="Courier New" panose="02070309020205020404" pitchFamily="49" charset="0"/>
              <a:buChar char="o"/>
            </a:pPr>
            <a:r>
              <a:rPr lang="en-US" sz="2000" i="1" dirty="0">
                <a:solidFill>
                  <a:schemeClr val="accent1">
                    <a:lumMod val="75000"/>
                  </a:schemeClr>
                </a:solidFill>
              </a:rPr>
              <a:t>Comprehensive; ties together all program actions</a:t>
            </a:r>
          </a:p>
        </p:txBody>
      </p:sp>
      <p:sp>
        <p:nvSpPr>
          <p:cNvPr id="203784" name="Rectangle 7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85" name="Rectangle 7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BCA16B9-3A51-4451-9459-8B3F8FB0C328}"/>
              </a:ext>
            </a:extLst>
          </p:cNvPr>
          <p:cNvPicPr>
            <a:picLocks noChangeAspect="1"/>
          </p:cNvPicPr>
          <p:nvPr/>
        </p:nvPicPr>
        <p:blipFill>
          <a:blip r:embed="rId3"/>
          <a:stretch>
            <a:fillRect/>
          </a:stretch>
        </p:blipFill>
        <p:spPr>
          <a:xfrm>
            <a:off x="6324600" y="1143000"/>
            <a:ext cx="2590800" cy="3549600"/>
          </a:xfrm>
          <a:prstGeom prst="rect">
            <a:avLst/>
          </a:prstGeom>
        </p:spPr>
      </p:pic>
      <p:sp>
        <p:nvSpPr>
          <p:cNvPr id="4" name="Slide Number Placeholder 5"/>
          <p:cNvSpPr>
            <a:spLocks noGrp="1"/>
          </p:cNvSpPr>
          <p:nvPr>
            <p:ph type="sldNum" sz="quarter" idx="12"/>
          </p:nvPr>
        </p:nvSpPr>
        <p:spPr>
          <a:xfrm>
            <a:off x="8077200" y="6324600"/>
            <a:ext cx="651791" cy="365125"/>
          </a:xfrm>
        </p:spPr>
        <p:txBody>
          <a:bodyPr vert="horz" lIns="91440" tIns="45720" rIns="91440" bIns="45720" rtlCol="0" anchor="ctr">
            <a:noAutofit/>
          </a:bodyPr>
          <a:lstStyle/>
          <a:p>
            <a:pPr>
              <a:spcAft>
                <a:spcPts val="600"/>
              </a:spcAft>
            </a:pPr>
            <a:fld id="{D7129674-4F9D-4EF1-82D0-23EBB4DD444C}" type="slidenum">
              <a:rPr lang="en-US" sz="2000">
                <a:solidFill>
                  <a:srgbClr val="FFFFFF"/>
                </a:solidFill>
              </a:rPr>
              <a:pPr>
                <a:spcAft>
                  <a:spcPts val="600"/>
                </a:spcAft>
              </a:pPr>
              <a:t>18</a:t>
            </a:fld>
            <a:endParaRPr lang="en-US" sz="2000" dirty="0">
              <a:solidFill>
                <a:srgbClr val="FFFFFF"/>
              </a:solidFill>
            </a:endParaRPr>
          </a:p>
        </p:txBody>
      </p:sp>
    </p:spTree>
    <p:extLst>
      <p:ext uri="{BB962C8B-B14F-4D97-AF65-F5344CB8AC3E}">
        <p14:creationId xmlns:p14="http://schemas.microsoft.com/office/powerpoint/2010/main" val="292912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655F03-9961-432D-9073-D7A0FA85A3F3}"/>
              </a:ext>
            </a:extLst>
          </p:cNvPr>
          <p:cNvSpPr>
            <a:spLocks noGrp="1"/>
          </p:cNvSpPr>
          <p:nvPr>
            <p:ph type="title"/>
          </p:nvPr>
        </p:nvSpPr>
        <p:spPr>
          <a:xfrm>
            <a:off x="4012140" y="914400"/>
            <a:ext cx="4876800" cy="4800601"/>
          </a:xfrm>
          <a:noFill/>
        </p:spPr>
        <p:txBody>
          <a:bodyPr vert="horz" lIns="91440" tIns="45720" rIns="91440" bIns="45720" rtlCol="0" anchor="ctr">
            <a:noAutofit/>
          </a:bodyPr>
          <a:lstStyle/>
          <a:p>
            <a:pPr>
              <a:spcAft>
                <a:spcPts val="1200"/>
              </a:spcAft>
            </a:pPr>
            <a:r>
              <a:rPr lang="en-US" i="1" dirty="0">
                <a:ln w="0"/>
                <a:solidFill>
                  <a:schemeClr val="accent1"/>
                </a:solidFill>
                <a:effectLst>
                  <a:outerShdw blurRad="38100" dist="25400" dir="5400000" algn="ctr" rotWithShape="0">
                    <a:srgbClr val="6E747A">
                      <a:alpha val="43000"/>
                    </a:srgbClr>
                  </a:outerShdw>
                </a:effectLst>
              </a:rPr>
              <a:t>Quality Assurance Project Plans (QAPPs)</a:t>
            </a:r>
            <a:br>
              <a:rPr lang="en-US" i="1" dirty="0">
                <a:ln w="0"/>
                <a:solidFill>
                  <a:schemeClr val="accent1"/>
                </a:solidFill>
                <a:effectLst>
                  <a:outerShdw blurRad="38100" dist="25400" dir="5400000" algn="ctr" rotWithShape="0">
                    <a:srgbClr val="6E747A">
                      <a:alpha val="43000"/>
                    </a:srgbClr>
                  </a:outerShdw>
                </a:effectLst>
              </a:rPr>
            </a:br>
            <a:br>
              <a:rPr lang="en-US" i="1" dirty="0">
                <a:ln w="0"/>
                <a:solidFill>
                  <a:schemeClr val="accent1"/>
                </a:solidFill>
                <a:effectLst>
                  <a:outerShdw blurRad="38100" dist="25400" dir="5400000" algn="ctr" rotWithShape="0">
                    <a:srgbClr val="6E747A">
                      <a:alpha val="43000"/>
                    </a:srgbClr>
                  </a:outerShdw>
                </a:effectLst>
              </a:rPr>
            </a:br>
            <a:r>
              <a:rPr lang="en-US" sz="3600" i="1" dirty="0">
                <a:ln w="0"/>
                <a:solidFill>
                  <a:schemeClr val="tx1">
                    <a:lumMod val="50000"/>
                    <a:lumOff val="50000"/>
                  </a:schemeClr>
                </a:solidFill>
              </a:rPr>
              <a:t>The highest level of QA Documentation</a:t>
            </a:r>
            <a:endParaRPr lang="en-US" i="1" dirty="0">
              <a:ln w="0"/>
              <a:solidFill>
                <a:schemeClr val="accent1"/>
              </a:solidFill>
              <a:effectLst>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7C75B317-04B1-4B8D-A3B8-A8FB2A700AD6}"/>
              </a:ext>
            </a:extLst>
          </p:cNvPr>
          <p:cNvPicPr>
            <a:picLocks noChangeAspect="1"/>
          </p:cNvPicPr>
          <p:nvPr/>
        </p:nvPicPr>
        <p:blipFill rotWithShape="1">
          <a:blip r:embed="rId3"/>
          <a:srcRect l="53405" r="10147" b="-1"/>
          <a:stretch/>
        </p:blipFill>
        <p:spPr>
          <a:xfrm>
            <a:off x="20" y="10"/>
            <a:ext cx="3744733" cy="6857990"/>
          </a:xfrm>
          <a:prstGeom prst="rect">
            <a:avLst/>
          </a:prstGeom>
        </p:spPr>
      </p:pic>
      <p:sp>
        <p:nvSpPr>
          <p:cNvPr id="3" name="Slide Number Placeholder 2">
            <a:extLst>
              <a:ext uri="{FF2B5EF4-FFF2-40B4-BE49-F238E27FC236}">
                <a16:creationId xmlns:a16="http://schemas.microsoft.com/office/drawing/2014/main" id="{E584600C-0D22-4883-B36B-4CC272AE781A}"/>
              </a:ext>
            </a:extLst>
          </p:cNvPr>
          <p:cNvSpPr>
            <a:spLocks noGrp="1"/>
          </p:cNvSpPr>
          <p:nvPr>
            <p:ph type="sldNum" sz="quarter" idx="12"/>
          </p:nvPr>
        </p:nvSpPr>
        <p:spPr>
          <a:xfrm>
            <a:off x="7644843" y="6172200"/>
            <a:ext cx="870506"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2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13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655F03-9961-432D-9073-D7A0FA85A3F3}"/>
              </a:ext>
            </a:extLst>
          </p:cNvPr>
          <p:cNvSpPr>
            <a:spLocks noGrp="1"/>
          </p:cNvSpPr>
          <p:nvPr>
            <p:ph type="title"/>
          </p:nvPr>
        </p:nvSpPr>
        <p:spPr>
          <a:xfrm>
            <a:off x="3962400" y="533400"/>
            <a:ext cx="5029200" cy="5089525"/>
          </a:xfrm>
          <a:noFill/>
        </p:spPr>
        <p:txBody>
          <a:bodyPr vert="horz" lIns="91440" tIns="45720" rIns="91440" bIns="45720" rtlCol="0" anchor="ctr">
            <a:noAutofit/>
          </a:bodyPr>
          <a:lstStyle/>
          <a:p>
            <a:pPr>
              <a:spcAft>
                <a:spcPts val="1200"/>
              </a:spcAft>
            </a:pPr>
            <a:r>
              <a:rPr lang="en-US" i="1" dirty="0">
                <a:ln w="0"/>
                <a:solidFill>
                  <a:schemeClr val="accent1"/>
                </a:solidFill>
                <a:effectLst>
                  <a:outerShdw blurRad="38100" dist="25400" dir="5400000" algn="ctr" rotWithShape="0">
                    <a:srgbClr val="6E747A">
                      <a:alpha val="43000"/>
                    </a:srgbClr>
                  </a:outerShdw>
                </a:effectLst>
              </a:rPr>
              <a:t>Stormwater Program Quality Assurance          (QA)</a:t>
            </a:r>
            <a:br>
              <a:rPr lang="en-US" i="1" dirty="0">
                <a:ln w="0"/>
                <a:solidFill>
                  <a:schemeClr val="accent1"/>
                </a:solidFill>
                <a:effectLst>
                  <a:outerShdw blurRad="38100" dist="25400" dir="5400000" algn="ctr" rotWithShape="0">
                    <a:srgbClr val="6E747A">
                      <a:alpha val="43000"/>
                    </a:srgbClr>
                  </a:outerShdw>
                </a:effectLst>
              </a:rPr>
            </a:br>
            <a:br>
              <a:rPr lang="en-US" i="1" dirty="0">
                <a:ln w="0"/>
                <a:solidFill>
                  <a:schemeClr val="accent1"/>
                </a:solidFill>
                <a:effectLst>
                  <a:outerShdw blurRad="38100" dist="25400" dir="5400000" algn="ctr" rotWithShape="0">
                    <a:srgbClr val="6E747A">
                      <a:alpha val="43000"/>
                    </a:srgbClr>
                  </a:outerShdw>
                </a:effectLst>
              </a:rPr>
            </a:br>
            <a:r>
              <a:rPr lang="en-US" sz="3600" i="1" dirty="0">
                <a:ln w="0"/>
                <a:solidFill>
                  <a:schemeClr val="tx1">
                    <a:lumMod val="50000"/>
                    <a:lumOff val="50000"/>
                  </a:schemeClr>
                </a:solidFill>
              </a:rPr>
              <a:t>Levels of QA Recommended For Stormwater Programs</a:t>
            </a:r>
          </a:p>
        </p:txBody>
      </p:sp>
      <p:pic>
        <p:nvPicPr>
          <p:cNvPr id="5" name="Picture 4">
            <a:extLst>
              <a:ext uri="{FF2B5EF4-FFF2-40B4-BE49-F238E27FC236}">
                <a16:creationId xmlns:a16="http://schemas.microsoft.com/office/drawing/2014/main" id="{7C75B317-04B1-4B8D-A3B8-A8FB2A700AD6}"/>
              </a:ext>
            </a:extLst>
          </p:cNvPr>
          <p:cNvPicPr>
            <a:picLocks noChangeAspect="1"/>
          </p:cNvPicPr>
          <p:nvPr/>
        </p:nvPicPr>
        <p:blipFill rotWithShape="1">
          <a:blip r:embed="rId3"/>
          <a:srcRect l="53405" r="10147" b="-1"/>
          <a:stretch/>
        </p:blipFill>
        <p:spPr>
          <a:xfrm>
            <a:off x="20" y="10"/>
            <a:ext cx="3744733" cy="6857990"/>
          </a:xfrm>
          <a:prstGeom prst="rect">
            <a:avLst/>
          </a:prstGeom>
        </p:spPr>
      </p:pic>
      <p:sp>
        <p:nvSpPr>
          <p:cNvPr id="3" name="Slide Number Placeholder 2">
            <a:extLst>
              <a:ext uri="{FF2B5EF4-FFF2-40B4-BE49-F238E27FC236}">
                <a16:creationId xmlns:a16="http://schemas.microsoft.com/office/drawing/2014/main" id="{E584600C-0D22-4883-B36B-4CC272AE781A}"/>
              </a:ext>
            </a:extLst>
          </p:cNvPr>
          <p:cNvSpPr>
            <a:spLocks noGrp="1"/>
          </p:cNvSpPr>
          <p:nvPr>
            <p:ph type="sldNum" sz="quarter" idx="12"/>
          </p:nvPr>
        </p:nvSpPr>
        <p:spPr>
          <a:xfrm>
            <a:off x="7644843" y="6172200"/>
            <a:ext cx="870506" cy="365125"/>
          </a:xfrm>
        </p:spPr>
        <p:txBody>
          <a:bodyPr vert="horz" lIns="91440" tIns="45720" rIns="91440" bIns="45720" rtlCol="0" anchor="ctr">
            <a:noAutofit/>
          </a:bodyPr>
          <a:lstStyle/>
          <a:p>
            <a:pPr>
              <a:spcAft>
                <a:spcPts val="600"/>
              </a:spcAft>
              <a:defRPr/>
            </a:pPr>
            <a:fld id="{4E794493-AC3B-410B-BF08-4C1E37F6A2A0}" type="slidenum">
              <a:rPr lang="en-US" sz="2000" smtClean="0">
                <a:solidFill>
                  <a:prstClr val="black">
                    <a:tint val="75000"/>
                  </a:prstClr>
                </a:solidFill>
                <a:latin typeface="Calibri" panose="020F0502020204030204"/>
              </a:rPr>
              <a:pPr>
                <a:spcAft>
                  <a:spcPts val="600"/>
                </a:spcAft>
                <a:defRPr/>
              </a:pPr>
              <a:t>2</a:t>
            </a:fld>
            <a:endParaRPr lang="en-US" sz="20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9803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a:xfrm>
            <a:off x="457200" y="365125"/>
            <a:ext cx="7886700" cy="11425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kern="1200" dirty="0">
                <a:solidFill>
                  <a:schemeClr val="accent2">
                    <a:lumMod val="50000"/>
                  </a:schemeClr>
                </a:solidFill>
                <a:latin typeface="+mj-lt"/>
                <a:ea typeface="+mj-ea"/>
                <a:cs typeface="+mj-cs"/>
              </a:rPr>
              <a:t>EPA QAPP Guidance and Contents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4904" y="1847087"/>
            <a:ext cx="8616696" cy="4842637"/>
          </a:xfrm>
        </p:spPr>
        <p:txBody>
          <a:bodyPr vert="horz" lIns="91440" tIns="45720" rIns="91440" bIns="45720" rtlCol="0">
            <a:normAutofit fontScale="92500" lnSpcReduction="10000"/>
          </a:bodyPr>
          <a:lstStyle/>
          <a:p>
            <a:pPr marL="114300" indent="0">
              <a:spcBef>
                <a:spcPts val="1800"/>
              </a:spcBef>
              <a:buNone/>
            </a:pPr>
            <a:r>
              <a:rPr lang="en-US" sz="2000" dirty="0">
                <a:solidFill>
                  <a:schemeClr val="bg2">
                    <a:lumMod val="25000"/>
                  </a:schemeClr>
                </a:solidFill>
              </a:rPr>
              <a:t>EPA’s </a:t>
            </a:r>
            <a:r>
              <a:rPr lang="en-US" sz="2000" b="1" dirty="0">
                <a:solidFill>
                  <a:schemeClr val="accent2">
                    <a:lumMod val="50000"/>
                  </a:schemeClr>
                </a:solidFill>
              </a:rPr>
              <a:t>QA/G-5</a:t>
            </a:r>
            <a:r>
              <a:rPr lang="en-US" sz="2000" dirty="0">
                <a:solidFill>
                  <a:schemeClr val="bg2">
                    <a:lumMod val="25000"/>
                  </a:schemeClr>
                </a:solidFill>
              </a:rPr>
              <a:t> provides QAPP guidance (has 24 QAPP “elements”). </a:t>
            </a:r>
          </a:p>
          <a:p>
            <a:pPr marL="114300" indent="0">
              <a:spcBef>
                <a:spcPts val="1800"/>
              </a:spcBef>
              <a:buNone/>
            </a:pPr>
            <a:r>
              <a:rPr lang="en-US" sz="2000" dirty="0">
                <a:solidFill>
                  <a:schemeClr val="bg2">
                    <a:lumMod val="25000"/>
                  </a:schemeClr>
                </a:solidFill>
              </a:rPr>
              <a:t>EPA’s </a:t>
            </a:r>
            <a:r>
              <a:rPr lang="en-US" sz="2000" b="1" dirty="0">
                <a:solidFill>
                  <a:schemeClr val="accent2">
                    <a:lumMod val="50000"/>
                  </a:schemeClr>
                </a:solidFill>
              </a:rPr>
              <a:t>QA/R-5</a:t>
            </a:r>
            <a:r>
              <a:rPr lang="en-US" sz="2000" dirty="0">
                <a:solidFill>
                  <a:schemeClr val="bg2">
                    <a:lumMod val="25000"/>
                  </a:schemeClr>
                </a:solidFill>
              </a:rPr>
              <a:t> provides QAPP requirements (content overview).</a:t>
            </a:r>
          </a:p>
          <a:p>
            <a:pPr marL="114300" indent="0">
              <a:spcBef>
                <a:spcPts val="1800"/>
              </a:spcBef>
              <a:buNone/>
            </a:pPr>
            <a:r>
              <a:rPr lang="en-US" sz="2000" dirty="0">
                <a:solidFill>
                  <a:schemeClr val="bg2">
                    <a:lumMod val="25000"/>
                  </a:schemeClr>
                </a:solidFill>
              </a:rPr>
              <a:t>QAPPs include Data Quality Objectives (</a:t>
            </a:r>
            <a:r>
              <a:rPr lang="en-US" sz="2000" b="1" dirty="0">
                <a:solidFill>
                  <a:schemeClr val="accent2">
                    <a:lumMod val="50000"/>
                  </a:schemeClr>
                </a:solidFill>
              </a:rPr>
              <a:t>DQOs</a:t>
            </a:r>
            <a:r>
              <a:rPr lang="en-US" sz="2000" dirty="0">
                <a:solidFill>
                  <a:schemeClr val="bg2">
                    <a:lumMod val="25000"/>
                  </a:schemeClr>
                </a:solidFill>
              </a:rPr>
              <a:t>) for the project.</a:t>
            </a:r>
          </a:p>
          <a:p>
            <a:pPr marL="114300" indent="0">
              <a:spcBef>
                <a:spcPts val="1800"/>
              </a:spcBef>
              <a:buNone/>
            </a:pPr>
            <a:r>
              <a:rPr lang="en-US" sz="2000" u="sng" dirty="0">
                <a:solidFill>
                  <a:schemeClr val="bg2">
                    <a:lumMod val="25000"/>
                  </a:schemeClr>
                </a:solidFill>
              </a:rPr>
              <a:t>QAPPs have 4 “Groups”</a:t>
            </a:r>
            <a:r>
              <a:rPr lang="en-US" sz="2000" dirty="0">
                <a:solidFill>
                  <a:schemeClr val="bg2">
                    <a:lumMod val="25000"/>
                  </a:schemeClr>
                </a:solidFill>
              </a:rPr>
              <a:t>, and each Group has sub-parts:</a:t>
            </a:r>
          </a:p>
          <a:p>
            <a:pPr marL="569913" lvl="1" indent="-228600">
              <a:lnSpc>
                <a:spcPct val="110000"/>
              </a:lnSpc>
              <a:spcBef>
                <a:spcPts val="1200"/>
              </a:spcBef>
              <a:buFont typeface="Arial" panose="020B0604020202020204" pitchFamily="34" charset="0"/>
              <a:buChar char="•"/>
            </a:pPr>
            <a:r>
              <a:rPr lang="en-US" sz="2000" b="1" dirty="0">
                <a:solidFill>
                  <a:schemeClr val="accent1">
                    <a:lumMod val="50000"/>
                  </a:schemeClr>
                </a:solidFill>
              </a:rPr>
              <a:t>Group A</a:t>
            </a:r>
            <a:r>
              <a:rPr lang="en-US" sz="2000" dirty="0">
                <a:solidFill>
                  <a:schemeClr val="accent1">
                    <a:lumMod val="50000"/>
                  </a:schemeClr>
                </a:solidFill>
              </a:rPr>
              <a:t>: Project Management  </a:t>
            </a:r>
            <a:r>
              <a:rPr lang="en-US" sz="2000" i="1" dirty="0">
                <a:solidFill>
                  <a:schemeClr val="accent1">
                    <a:lumMod val="50000"/>
                  </a:schemeClr>
                </a:solidFill>
              </a:rPr>
              <a:t>(organization, tasks, DQOs)</a:t>
            </a:r>
          </a:p>
          <a:p>
            <a:pPr marL="569913" lvl="1" indent="-228600">
              <a:lnSpc>
                <a:spcPct val="110000"/>
              </a:lnSpc>
              <a:spcBef>
                <a:spcPts val="1200"/>
              </a:spcBef>
              <a:buFont typeface="Arial" panose="020B0604020202020204" pitchFamily="34" charset="0"/>
              <a:buChar char="•"/>
            </a:pPr>
            <a:r>
              <a:rPr lang="en-US" sz="2000" b="1" dirty="0">
                <a:solidFill>
                  <a:schemeClr val="accent1">
                    <a:lumMod val="50000"/>
                  </a:schemeClr>
                </a:solidFill>
              </a:rPr>
              <a:t>Group B</a:t>
            </a:r>
            <a:r>
              <a:rPr lang="en-US" sz="2000" dirty="0">
                <a:solidFill>
                  <a:schemeClr val="accent1">
                    <a:lumMod val="50000"/>
                  </a:schemeClr>
                </a:solidFill>
              </a:rPr>
              <a:t>: Data Generation and Acquisition  </a:t>
            </a:r>
            <a:r>
              <a:rPr lang="en-US" sz="2000" i="1" dirty="0">
                <a:solidFill>
                  <a:schemeClr val="accent1">
                    <a:lumMod val="50000"/>
                  </a:schemeClr>
                </a:solidFill>
              </a:rPr>
              <a:t>(methods)</a:t>
            </a:r>
          </a:p>
          <a:p>
            <a:pPr marL="569913" lvl="1" indent="-228600">
              <a:lnSpc>
                <a:spcPct val="110000"/>
              </a:lnSpc>
              <a:spcBef>
                <a:spcPts val="1200"/>
              </a:spcBef>
              <a:buFont typeface="Arial" panose="020B0604020202020204" pitchFamily="34" charset="0"/>
              <a:buChar char="•"/>
            </a:pPr>
            <a:r>
              <a:rPr lang="en-US" sz="2000" b="1" dirty="0">
                <a:solidFill>
                  <a:schemeClr val="accent1">
                    <a:lumMod val="50000"/>
                  </a:schemeClr>
                </a:solidFill>
              </a:rPr>
              <a:t>Group C</a:t>
            </a:r>
            <a:r>
              <a:rPr lang="en-US" sz="2000" dirty="0">
                <a:solidFill>
                  <a:schemeClr val="accent1">
                    <a:lumMod val="50000"/>
                  </a:schemeClr>
                </a:solidFill>
              </a:rPr>
              <a:t>: Assessment and Oversight  </a:t>
            </a:r>
            <a:r>
              <a:rPr lang="en-US" sz="2000" i="1" dirty="0">
                <a:solidFill>
                  <a:schemeClr val="accent1">
                    <a:lumMod val="50000"/>
                  </a:schemeClr>
                </a:solidFill>
              </a:rPr>
              <a:t>(administration)</a:t>
            </a:r>
          </a:p>
          <a:p>
            <a:pPr marL="569913" lvl="1" indent="-228600">
              <a:lnSpc>
                <a:spcPct val="110000"/>
              </a:lnSpc>
              <a:spcBef>
                <a:spcPts val="1200"/>
              </a:spcBef>
              <a:buFont typeface="Arial" panose="020B0604020202020204" pitchFamily="34" charset="0"/>
              <a:buChar char="•"/>
            </a:pPr>
            <a:r>
              <a:rPr lang="en-US" sz="2000" b="1" dirty="0">
                <a:solidFill>
                  <a:schemeClr val="accent1">
                    <a:lumMod val="50000"/>
                  </a:schemeClr>
                </a:solidFill>
              </a:rPr>
              <a:t>Group D</a:t>
            </a:r>
            <a:r>
              <a:rPr lang="en-US" sz="2000" dirty="0">
                <a:solidFill>
                  <a:schemeClr val="accent1">
                    <a:lumMod val="50000"/>
                  </a:schemeClr>
                </a:solidFill>
              </a:rPr>
              <a:t>: Data Validation and Usability  </a:t>
            </a:r>
            <a:r>
              <a:rPr lang="en-US" sz="2000" i="1" dirty="0">
                <a:solidFill>
                  <a:schemeClr val="accent1">
                    <a:lumMod val="50000"/>
                  </a:schemeClr>
                </a:solidFill>
              </a:rPr>
              <a:t>(meeting DQOs)</a:t>
            </a:r>
          </a:p>
          <a:p>
            <a:pPr marL="114300" indent="0">
              <a:spcBef>
                <a:spcPts val="1800"/>
              </a:spcBef>
              <a:buNone/>
            </a:pPr>
            <a:r>
              <a:rPr lang="en-US" sz="2000" dirty="0">
                <a:solidFill>
                  <a:schemeClr val="bg2">
                    <a:lumMod val="25000"/>
                  </a:schemeClr>
                </a:solidFill>
              </a:rPr>
              <a:t>“New” QAPPs can be modified from other QAPPs as templates.</a:t>
            </a:r>
          </a:p>
          <a:p>
            <a:pPr marL="114300" indent="0">
              <a:spcBef>
                <a:spcPts val="1800"/>
              </a:spcBef>
              <a:buNone/>
            </a:pPr>
            <a:r>
              <a:rPr lang="en-US" sz="2000" dirty="0">
                <a:solidFill>
                  <a:schemeClr val="bg2">
                    <a:lumMod val="25000"/>
                  </a:schemeClr>
                </a:solidFill>
              </a:rPr>
              <a:t>Solicit “peer review” from others with QAPP experience.</a:t>
            </a:r>
          </a:p>
        </p:txBody>
      </p:sp>
      <p:sp>
        <p:nvSpPr>
          <p:cNvPr id="4" name="Slide Number Placeholder 3"/>
          <p:cNvSpPr>
            <a:spLocks noGrp="1"/>
          </p:cNvSpPr>
          <p:nvPr>
            <p:ph type="sldNum" sz="quarter" idx="12"/>
          </p:nvPr>
        </p:nvSpPr>
        <p:spPr>
          <a:xfrm>
            <a:off x="7543800" y="6248400"/>
            <a:ext cx="1143000" cy="365125"/>
          </a:xfrm>
        </p:spPr>
        <p:txBody>
          <a:bodyPr vert="horz" lIns="91440" tIns="45720" rIns="91440" bIns="45720" rtlCol="0" anchor="ctr">
            <a:noAutofit/>
          </a:bodyPr>
          <a:lstStyle/>
          <a:p>
            <a:pPr>
              <a:spcAft>
                <a:spcPts val="600"/>
              </a:spcAft>
            </a:pPr>
            <a:fld id="{4E794493-AC3B-410B-BF08-4C1E37F6A2A0}" type="slidenum">
              <a:rPr lang="en-US" sz="2000" smtClean="0"/>
              <a:pPr>
                <a:spcAft>
                  <a:spcPts val="600"/>
                </a:spcAft>
              </a:pPr>
              <a:t>20</a:t>
            </a:fld>
            <a:endParaRPr lang="en-US" sz="2000" dirty="0"/>
          </a:p>
        </p:txBody>
      </p:sp>
    </p:spTree>
    <p:extLst>
      <p:ext uri="{BB962C8B-B14F-4D97-AF65-F5344CB8AC3E}">
        <p14:creationId xmlns:p14="http://schemas.microsoft.com/office/powerpoint/2010/main" val="1995439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5A4DB5-E912-414A-87AD-5E4EE822C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3958AAE-9A35-4269-9827-755CAE53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601" y="685800"/>
            <a:ext cx="598448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2234" y="685800"/>
            <a:ext cx="5576166" cy="792125"/>
          </a:xfrm>
        </p:spPr>
        <p:txBody>
          <a:bodyPr anchor="ctr">
            <a:noAutofit/>
          </a:bodyPr>
          <a:lstStyle/>
          <a:p>
            <a:pPr algn="l"/>
            <a:r>
              <a:rPr lang="en-US" sz="3600" dirty="0">
                <a:solidFill>
                  <a:srgbClr val="595959"/>
                </a:solidFill>
                <a:latin typeface="Calibri" pitchFamily="34" charset="0"/>
                <a:ea typeface="+mn-ea"/>
                <a:cs typeface="+mn-cs"/>
              </a:rPr>
              <a:t>TMDL QAPP Requirements</a:t>
            </a:r>
          </a:p>
        </p:txBody>
      </p:sp>
      <p:sp>
        <p:nvSpPr>
          <p:cNvPr id="3" name="Content Placeholder 2"/>
          <p:cNvSpPr>
            <a:spLocks noGrp="1"/>
          </p:cNvSpPr>
          <p:nvPr>
            <p:ph idx="1"/>
          </p:nvPr>
        </p:nvSpPr>
        <p:spPr>
          <a:xfrm>
            <a:off x="672234" y="1524000"/>
            <a:ext cx="5728566" cy="4343400"/>
          </a:xfrm>
        </p:spPr>
        <p:txBody>
          <a:bodyPr anchor="ctr">
            <a:noAutofit/>
          </a:bodyPr>
          <a:lstStyle/>
          <a:p>
            <a:pPr marL="0" lvl="1" indent="0">
              <a:lnSpc>
                <a:spcPct val="110000"/>
              </a:lnSpc>
              <a:spcBef>
                <a:spcPts val="1800"/>
              </a:spcBef>
              <a:buNone/>
            </a:pPr>
            <a:r>
              <a:rPr lang="en-US" sz="1800" u="sng" dirty="0">
                <a:solidFill>
                  <a:srgbClr val="595959"/>
                </a:solidFill>
              </a:rPr>
              <a:t>Part IV.B</a:t>
            </a:r>
            <a:r>
              <a:rPr lang="en-US" sz="1800" dirty="0">
                <a:solidFill>
                  <a:srgbClr val="595959"/>
                </a:solidFill>
              </a:rPr>
              <a:t> has many TMDL QA and monitoring requirements.</a:t>
            </a:r>
          </a:p>
          <a:p>
            <a:pPr marL="0" lvl="1" indent="0">
              <a:lnSpc>
                <a:spcPct val="110000"/>
              </a:lnSpc>
              <a:spcBef>
                <a:spcPts val="1800"/>
              </a:spcBef>
              <a:buNone/>
            </a:pPr>
            <a:r>
              <a:rPr lang="en-US" sz="1800" dirty="0">
                <a:solidFill>
                  <a:srgbClr val="595959"/>
                </a:solidFill>
              </a:rPr>
              <a:t>Each </a:t>
            </a:r>
            <a:r>
              <a:rPr lang="en-US" sz="1800" u="sng" dirty="0">
                <a:solidFill>
                  <a:srgbClr val="595959"/>
                </a:solidFill>
              </a:rPr>
              <a:t>TMDL Report</a:t>
            </a:r>
            <a:r>
              <a:rPr lang="en-US" sz="1800" dirty="0">
                <a:solidFill>
                  <a:srgbClr val="595959"/>
                </a:solidFill>
              </a:rPr>
              <a:t> has its own QA and monitoring requirements.</a:t>
            </a:r>
          </a:p>
          <a:p>
            <a:pPr marL="0" indent="0">
              <a:lnSpc>
                <a:spcPct val="110000"/>
              </a:lnSpc>
              <a:spcBef>
                <a:spcPts val="1800"/>
              </a:spcBef>
              <a:buNone/>
            </a:pPr>
            <a:r>
              <a:rPr lang="en-US" sz="1800" dirty="0">
                <a:solidFill>
                  <a:srgbClr val="595959"/>
                </a:solidFill>
              </a:rPr>
              <a:t>Both OKR04 and TMDL Reports require MS4s to perform monitoring under a QAPP that complies with </a:t>
            </a:r>
            <a:r>
              <a:rPr lang="en-US" sz="1800" u="sng" dirty="0">
                <a:solidFill>
                  <a:srgbClr val="595959"/>
                </a:solidFill>
              </a:rPr>
              <a:t>EPA QA/R-5</a:t>
            </a:r>
            <a:r>
              <a:rPr lang="en-US" sz="1800" dirty="0">
                <a:solidFill>
                  <a:srgbClr val="595959"/>
                </a:solidFill>
              </a:rPr>
              <a:t>.</a:t>
            </a:r>
          </a:p>
          <a:p>
            <a:pPr marL="0" indent="0">
              <a:lnSpc>
                <a:spcPct val="110000"/>
              </a:lnSpc>
              <a:spcBef>
                <a:spcPts val="1800"/>
              </a:spcBef>
              <a:buNone/>
            </a:pPr>
            <a:r>
              <a:rPr lang="en-US" sz="1800" dirty="0">
                <a:solidFill>
                  <a:srgbClr val="595959"/>
                </a:solidFill>
              </a:rPr>
              <a:t>No present </a:t>
            </a:r>
            <a:r>
              <a:rPr lang="en-US" sz="1800" u="sng" dirty="0">
                <a:solidFill>
                  <a:srgbClr val="595959"/>
                </a:solidFill>
              </a:rPr>
              <a:t>DEQ guidance</a:t>
            </a:r>
            <a:r>
              <a:rPr lang="en-US" sz="1800" dirty="0">
                <a:solidFill>
                  <a:srgbClr val="595959"/>
                </a:solidFill>
              </a:rPr>
              <a:t> or procedures for writing QAPPs.</a:t>
            </a:r>
          </a:p>
          <a:p>
            <a:pPr marL="0" indent="0">
              <a:lnSpc>
                <a:spcPct val="110000"/>
              </a:lnSpc>
              <a:spcBef>
                <a:spcPts val="1800"/>
              </a:spcBef>
              <a:buNone/>
            </a:pPr>
            <a:r>
              <a:rPr lang="en-US" sz="1800" u="sng" dirty="0">
                <a:solidFill>
                  <a:srgbClr val="595959"/>
                </a:solidFill>
              </a:rPr>
              <a:t>DEQ</a:t>
            </a:r>
            <a:r>
              <a:rPr lang="en-US" sz="1800" dirty="0">
                <a:solidFill>
                  <a:srgbClr val="595959"/>
                </a:solidFill>
              </a:rPr>
              <a:t> had been planning to prepare QAPP guidance for TMDL monitoring with GCSA help.</a:t>
            </a:r>
          </a:p>
          <a:p>
            <a:pPr marL="0" indent="0">
              <a:lnSpc>
                <a:spcPct val="110000"/>
              </a:lnSpc>
              <a:spcBef>
                <a:spcPts val="1800"/>
              </a:spcBef>
              <a:buNone/>
            </a:pPr>
            <a:r>
              <a:rPr lang="en-US" sz="1800" dirty="0">
                <a:solidFill>
                  <a:srgbClr val="595959"/>
                </a:solidFill>
              </a:rPr>
              <a:t>There will be </a:t>
            </a:r>
            <a:r>
              <a:rPr lang="en-US" sz="1800" u="sng" dirty="0">
                <a:solidFill>
                  <a:srgbClr val="595959"/>
                </a:solidFill>
              </a:rPr>
              <a:t>GCSA support</a:t>
            </a:r>
            <a:r>
              <a:rPr lang="en-US" sz="1800" dirty="0">
                <a:solidFill>
                  <a:srgbClr val="595959"/>
                </a:solidFill>
              </a:rPr>
              <a:t> for preparing QAPPs.</a:t>
            </a:r>
          </a:p>
        </p:txBody>
      </p:sp>
      <p:pic>
        <p:nvPicPr>
          <p:cNvPr id="6" name="Picture 5" descr="Map&#10;&#10;Description automatically generated">
            <a:extLst>
              <a:ext uri="{FF2B5EF4-FFF2-40B4-BE49-F238E27FC236}">
                <a16:creationId xmlns:a16="http://schemas.microsoft.com/office/drawing/2014/main" id="{79B77C75-A4AC-4952-A5DA-6133A620F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86" r="55782" b="-1"/>
          <a:stretch/>
        </p:blipFill>
        <p:spPr>
          <a:xfrm>
            <a:off x="6515081" y="685799"/>
            <a:ext cx="2169061" cy="5486399"/>
          </a:xfrm>
          <a:prstGeom prst="rect">
            <a:avLst/>
          </a:prstGeom>
        </p:spPr>
      </p:pic>
      <p:sp>
        <p:nvSpPr>
          <p:cNvPr id="8" name="Slide Number Placeholder 2">
            <a:extLst>
              <a:ext uri="{FF2B5EF4-FFF2-40B4-BE49-F238E27FC236}">
                <a16:creationId xmlns:a16="http://schemas.microsoft.com/office/drawing/2014/main" id="{076D3DAC-9706-4659-9255-6D3482DE1165}"/>
              </a:ext>
            </a:extLst>
          </p:cNvPr>
          <p:cNvSpPr>
            <a:spLocks noGrp="1"/>
          </p:cNvSpPr>
          <p:nvPr>
            <p:ph type="sldNum" sz="quarter" idx="12"/>
          </p:nvPr>
        </p:nvSpPr>
        <p:spPr>
          <a:xfrm>
            <a:off x="7644843" y="6172200"/>
            <a:ext cx="870506"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2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89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3783" name="Rectangle 7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2"/>
          <p:cNvSpPr txBox="1">
            <a:spLocks noChangeArrowheads="1"/>
          </p:cNvSpPr>
          <p:nvPr/>
        </p:nvSpPr>
        <p:spPr>
          <a:xfrm>
            <a:off x="342900" y="381000"/>
            <a:ext cx="5496256"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3800" b="0" i="0" u="none" strike="noStrike" kern="1200" cap="none" spc="0" normalizeH="0" baseline="0" noProof="0" dirty="0">
                <a:ln>
                  <a:noFill/>
                </a:ln>
                <a:solidFill>
                  <a:srgbClr val="1F497D">
                    <a:lumMod val="75000"/>
                  </a:srgbClr>
                </a:solidFill>
                <a:effectLst/>
                <a:uLnTx/>
                <a:uFillTx/>
                <a:latin typeface="Calibri"/>
                <a:ea typeface="+mj-ea"/>
                <a:cs typeface="+mj-cs"/>
              </a:rPr>
              <a:t>Preparing Your First QAPP</a:t>
            </a:r>
          </a:p>
        </p:txBody>
      </p:sp>
      <p:sp>
        <p:nvSpPr>
          <p:cNvPr id="203781" name="Rectangle 5"/>
          <p:cNvSpPr>
            <a:spLocks noChangeArrowheads="1"/>
          </p:cNvSpPr>
          <p:nvPr/>
        </p:nvSpPr>
        <p:spPr bwMode="auto">
          <a:xfrm>
            <a:off x="152400" y="1295399"/>
            <a:ext cx="5791200" cy="5394325"/>
          </a:xfrm>
          <a:prstGeom prst="rect">
            <a:avLst/>
          </a:prstGeom>
        </p:spPr>
        <p:txBody>
          <a:bodyPr vert="horz" lIns="91440" tIns="45720" rIns="91440" bIns="45720" rtlCol="0" anchor="t">
            <a:normAutofit/>
          </a:bodyPr>
          <a:lstStyle/>
          <a:p>
            <a:pPr marL="114300" marR="0" lvl="0" algn="l" defTabSz="914400" rtl="0" eaLnBrk="1" fontAlgn="auto" latinLnBrk="0" hangingPunct="1">
              <a:spcBef>
                <a:spcPts val="1800"/>
              </a:spcBef>
              <a:buClrTx/>
              <a:buSzPct val="100000"/>
              <a:tabLst/>
              <a:defRPr/>
            </a:pPr>
            <a:r>
              <a:rPr kumimoji="0" lang="en-US" sz="2000" u="none" strike="noStrike" kern="1200" cap="none" spc="0" normalizeH="0" baseline="0" noProof="0" dirty="0">
                <a:ln>
                  <a:noFill/>
                </a:ln>
                <a:solidFill>
                  <a:srgbClr val="003366"/>
                </a:solidFill>
                <a:effectLst/>
                <a:uLnTx/>
                <a:uFillTx/>
                <a:latin typeface="Calibri"/>
                <a:ea typeface="+mn-ea"/>
                <a:cs typeface="+mn-cs"/>
              </a:rPr>
              <a:t>QAPP Contents </a:t>
            </a:r>
            <a:r>
              <a:rPr lang="en-US" sz="2000" dirty="0">
                <a:solidFill>
                  <a:srgbClr val="003366"/>
                </a:solidFill>
                <a:latin typeface="Calibri"/>
              </a:rPr>
              <a:t>are very complex and formal:</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Difficult EPA QA/R-5 and QA/G-5 requirements</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Fully detailed sample collection &amp; test methods </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Fully detailed data analysis and reporting</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Details of DQOs, participants and management</a:t>
            </a:r>
          </a:p>
          <a:p>
            <a:pPr marL="511175" lvl="1" indent="-225425">
              <a:spcBef>
                <a:spcPts val="600"/>
              </a:spcBef>
              <a:buSzPct val="100000"/>
              <a:buFont typeface="Arial" panose="020B0604020202020204" pitchFamily="34" charset="0"/>
              <a:buChar char="•"/>
            </a:pPr>
            <a:r>
              <a:rPr lang="en-US" i="1" u="sng" dirty="0">
                <a:solidFill>
                  <a:schemeClr val="accent6">
                    <a:lumMod val="50000"/>
                  </a:schemeClr>
                </a:solidFill>
                <a:latin typeface="Calibri"/>
              </a:rPr>
              <a:t>You must understand</a:t>
            </a:r>
            <a:r>
              <a:rPr lang="en-US" i="1" dirty="0">
                <a:solidFill>
                  <a:schemeClr val="accent6">
                    <a:lumMod val="50000"/>
                  </a:schemeClr>
                </a:solidFill>
                <a:latin typeface="Calibri"/>
              </a:rPr>
              <a:t> all technical requirements</a:t>
            </a:r>
          </a:p>
          <a:p>
            <a:pPr marL="114300" marR="0" lvl="0" algn="l" defTabSz="914400" rtl="0" eaLnBrk="1" fontAlgn="auto" latinLnBrk="0" hangingPunct="1">
              <a:spcBef>
                <a:spcPts val="1800"/>
              </a:spcBef>
              <a:buClrTx/>
              <a:buSzPct val="100000"/>
              <a:tabLst/>
              <a:defRPr/>
            </a:pPr>
            <a:r>
              <a:rPr kumimoji="0" lang="en-US" sz="2000" u="none" strike="noStrike" kern="1200" cap="none" spc="0" normalizeH="0" baseline="0" noProof="0" dirty="0">
                <a:ln>
                  <a:noFill/>
                </a:ln>
                <a:solidFill>
                  <a:srgbClr val="003366"/>
                </a:solidFill>
                <a:effectLst/>
                <a:uLnTx/>
                <a:uFillTx/>
                <a:latin typeface="Calibri"/>
                <a:ea typeface="+mn-ea"/>
                <a:cs typeface="+mn-cs"/>
              </a:rPr>
              <a:t>QAPP Templates? </a:t>
            </a:r>
            <a:r>
              <a:rPr kumimoji="0" lang="en-US" sz="2000" u="none" strike="noStrike" kern="1200" cap="none" spc="0" normalizeH="0" baseline="0" noProof="0" dirty="0">
                <a:ln>
                  <a:noFill/>
                </a:ln>
                <a:solidFill>
                  <a:schemeClr val="tx1">
                    <a:lumMod val="65000"/>
                    <a:lumOff val="35000"/>
                  </a:schemeClr>
                </a:solidFill>
                <a:effectLst/>
                <a:uLnTx/>
                <a:uFillTx/>
                <a:latin typeface="Calibri"/>
                <a:ea typeface="+mn-ea"/>
                <a:cs typeface="+mn-cs"/>
              </a:rPr>
              <a:t>Yes, but…  use a recent QAPP.</a:t>
            </a:r>
          </a:p>
          <a:p>
            <a:pPr marL="114300" marR="0" lvl="0" algn="l" defTabSz="914400" rtl="0" eaLnBrk="1" fontAlgn="auto" latinLnBrk="0" hangingPunct="1">
              <a:spcBef>
                <a:spcPts val="1800"/>
              </a:spcBef>
              <a:buClrTx/>
              <a:buSzPct val="100000"/>
              <a:tabLst/>
              <a:defRPr/>
            </a:pPr>
            <a:r>
              <a:rPr lang="en-US" sz="2000" dirty="0">
                <a:solidFill>
                  <a:srgbClr val="003366"/>
                </a:solidFill>
                <a:latin typeface="Calibri"/>
              </a:rPr>
              <a:t>QAPP Approvals?</a:t>
            </a:r>
            <a:r>
              <a:rPr lang="en-US" sz="2000" dirty="0">
                <a:solidFill>
                  <a:schemeClr val="tx1">
                    <a:lumMod val="65000"/>
                    <a:lumOff val="35000"/>
                  </a:schemeClr>
                </a:solidFill>
                <a:latin typeface="Calibri"/>
              </a:rPr>
              <a:t> None…  DEQ may review…?</a:t>
            </a:r>
          </a:p>
          <a:p>
            <a:pPr marL="114300" marR="0" lvl="0" algn="l" defTabSz="914400" rtl="0" eaLnBrk="1" fontAlgn="auto" latinLnBrk="0" hangingPunct="1">
              <a:spcBef>
                <a:spcPts val="1800"/>
              </a:spcBef>
              <a:buClrTx/>
              <a:buSzPct val="100000"/>
              <a:tabLst/>
              <a:defRPr/>
            </a:pPr>
            <a:r>
              <a:rPr kumimoji="0" lang="en-US" sz="2000" u="none" strike="noStrike" kern="1200" cap="none" spc="0" normalizeH="0" baseline="0" noProof="0" dirty="0">
                <a:ln>
                  <a:noFill/>
                </a:ln>
                <a:solidFill>
                  <a:srgbClr val="003366"/>
                </a:solidFill>
                <a:effectLst/>
                <a:uLnTx/>
                <a:uFillTx/>
                <a:latin typeface="Calibri"/>
                <a:ea typeface="+mn-ea"/>
                <a:cs typeface="+mn-cs"/>
              </a:rPr>
              <a:t>QAPP Help? </a:t>
            </a:r>
            <a:r>
              <a:rPr kumimoji="0" lang="en-US" sz="2000" u="none" strike="noStrike" kern="1200" cap="none" spc="0" normalizeH="0" baseline="0" noProof="0" dirty="0">
                <a:ln>
                  <a:noFill/>
                </a:ln>
                <a:solidFill>
                  <a:schemeClr val="tx1">
                    <a:lumMod val="65000"/>
                    <a:lumOff val="35000"/>
                  </a:schemeClr>
                </a:solidFill>
                <a:effectLst/>
                <a:uLnTx/>
                <a:uFillTx/>
                <a:latin typeface="Calibri"/>
                <a:ea typeface="+mn-ea"/>
                <a:cs typeface="+mn-cs"/>
              </a:rPr>
              <a:t>Uncertain for non-GCSA…  DEQ…?</a:t>
            </a:r>
          </a:p>
          <a:p>
            <a:pPr marL="114300" marR="0" lvl="0" algn="l" defTabSz="914400" rtl="0" eaLnBrk="1" fontAlgn="auto" latinLnBrk="0" hangingPunct="1">
              <a:spcBef>
                <a:spcPts val="1800"/>
              </a:spcBef>
              <a:buClrTx/>
              <a:buSzPct val="100000"/>
              <a:tabLst/>
              <a:defRPr/>
            </a:pPr>
            <a:r>
              <a:rPr lang="en-US" sz="2000" dirty="0">
                <a:solidFill>
                  <a:srgbClr val="003366"/>
                </a:solidFill>
                <a:latin typeface="Calibri"/>
              </a:rPr>
              <a:t>GCSA QAPP Guidance? </a:t>
            </a:r>
            <a:r>
              <a:rPr lang="en-US" sz="2000" dirty="0">
                <a:solidFill>
                  <a:schemeClr val="tx1">
                    <a:lumMod val="65000"/>
                    <a:lumOff val="35000"/>
                  </a:schemeClr>
                </a:solidFill>
                <a:latin typeface="Calibri"/>
              </a:rPr>
              <a:t>Planned…  format, depth?</a:t>
            </a:r>
          </a:p>
          <a:p>
            <a:pPr marL="114300" marR="0" lvl="0" algn="l" defTabSz="914400" rtl="0" eaLnBrk="1" fontAlgn="auto" latinLnBrk="0" hangingPunct="1">
              <a:spcBef>
                <a:spcPts val="1800"/>
              </a:spcBef>
              <a:buClrTx/>
              <a:buSzPct val="100000"/>
              <a:tabLst/>
              <a:defRPr/>
            </a:pPr>
            <a:r>
              <a:rPr kumimoji="0" lang="en-US" sz="2000" u="none" strike="noStrike" kern="1200" cap="none" spc="0" normalizeH="0" baseline="0" noProof="0" dirty="0">
                <a:ln>
                  <a:noFill/>
                </a:ln>
                <a:solidFill>
                  <a:srgbClr val="003366"/>
                </a:solidFill>
                <a:effectLst/>
                <a:uLnTx/>
                <a:uFillTx/>
                <a:latin typeface="Calibri"/>
                <a:ea typeface="+mn-ea"/>
                <a:cs typeface="+mn-cs"/>
              </a:rPr>
              <a:t>QAPPs for entire MS4 Program</a:t>
            </a:r>
            <a:r>
              <a:rPr lang="en-US" sz="2000" dirty="0">
                <a:solidFill>
                  <a:srgbClr val="003366"/>
                </a:solidFill>
                <a:latin typeface="Calibri"/>
              </a:rPr>
              <a:t>? </a:t>
            </a:r>
            <a:r>
              <a:rPr lang="en-US" sz="2000" dirty="0">
                <a:solidFill>
                  <a:schemeClr val="tx1">
                    <a:lumMod val="65000"/>
                    <a:lumOff val="35000"/>
                  </a:schemeClr>
                </a:solidFill>
                <a:latin typeface="Calibri"/>
              </a:rPr>
              <a:t>not required, but…</a:t>
            </a:r>
          </a:p>
        </p:txBody>
      </p:sp>
      <p:sp>
        <p:nvSpPr>
          <p:cNvPr id="203784" name="Rectangle 7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785" name="Rectangle 7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5"/>
          <p:cNvSpPr>
            <a:spLocks noGrp="1"/>
          </p:cNvSpPr>
          <p:nvPr>
            <p:ph type="sldNum" sz="quarter" idx="12"/>
          </p:nvPr>
        </p:nvSpPr>
        <p:spPr>
          <a:xfrm>
            <a:off x="8077200" y="6324600"/>
            <a:ext cx="651791"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129674-4F9D-4EF1-82D0-23EBB4DD444C}" type="slidenum">
              <a:rPr kumimoji="0" lang="en-US" sz="20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0F117FF-747D-4674-FCD7-F285731254DE}"/>
              </a:ext>
            </a:extLst>
          </p:cNvPr>
          <p:cNvPicPr>
            <a:picLocks noChangeAspect="1"/>
          </p:cNvPicPr>
          <p:nvPr/>
        </p:nvPicPr>
        <p:blipFill>
          <a:blip r:embed="rId3"/>
          <a:stretch>
            <a:fillRect/>
          </a:stretch>
        </p:blipFill>
        <p:spPr>
          <a:xfrm>
            <a:off x="6172200" y="1288481"/>
            <a:ext cx="2882243" cy="3893119"/>
          </a:xfrm>
          <a:prstGeom prst="rect">
            <a:avLst/>
          </a:prstGeom>
        </p:spPr>
      </p:pic>
      <p:sp>
        <p:nvSpPr>
          <p:cNvPr id="6" name="Rectangle 5">
            <a:extLst>
              <a:ext uri="{FF2B5EF4-FFF2-40B4-BE49-F238E27FC236}">
                <a16:creationId xmlns:a16="http://schemas.microsoft.com/office/drawing/2014/main" id="{7CB0AC97-3315-F9F7-6DB0-00AC288D3DC4}"/>
              </a:ext>
            </a:extLst>
          </p:cNvPr>
          <p:cNvSpPr/>
          <p:nvPr/>
        </p:nvSpPr>
        <p:spPr>
          <a:xfrm>
            <a:off x="6281896" y="2362200"/>
            <a:ext cx="2668103"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Example</a:t>
            </a:r>
          </a:p>
        </p:txBody>
      </p:sp>
    </p:spTree>
    <p:extLst>
      <p:ext uri="{BB962C8B-B14F-4D97-AF65-F5344CB8AC3E}">
        <p14:creationId xmlns:p14="http://schemas.microsoft.com/office/powerpoint/2010/main" val="3612034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3783" name="Rectangle 7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2"/>
          <p:cNvSpPr txBox="1">
            <a:spLocks noChangeArrowheads="1"/>
          </p:cNvSpPr>
          <p:nvPr/>
        </p:nvSpPr>
        <p:spPr>
          <a:xfrm>
            <a:off x="342900" y="381000"/>
            <a:ext cx="5406699"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3800" b="0" i="0" u="none" strike="noStrike" kern="1200" cap="none" spc="0" normalizeH="0" baseline="0" noProof="0" dirty="0">
                <a:ln>
                  <a:noFill/>
                </a:ln>
                <a:solidFill>
                  <a:srgbClr val="1F497D">
                    <a:lumMod val="75000"/>
                  </a:srgbClr>
                </a:solidFill>
                <a:effectLst/>
                <a:uLnTx/>
                <a:uFillTx/>
                <a:latin typeface="Calibri"/>
                <a:ea typeface="+mj-ea"/>
                <a:cs typeface="+mj-cs"/>
              </a:rPr>
              <a:t>TMDL QAPP Due Dates</a:t>
            </a:r>
          </a:p>
        </p:txBody>
      </p:sp>
      <p:sp>
        <p:nvSpPr>
          <p:cNvPr id="203781" name="Rectangle 5"/>
          <p:cNvSpPr>
            <a:spLocks noChangeArrowheads="1"/>
          </p:cNvSpPr>
          <p:nvPr/>
        </p:nvSpPr>
        <p:spPr bwMode="auto">
          <a:xfrm>
            <a:off x="152400" y="1295399"/>
            <a:ext cx="5791200" cy="5394325"/>
          </a:xfrm>
          <a:prstGeom prst="rect">
            <a:avLst/>
          </a:prstGeom>
        </p:spPr>
        <p:txBody>
          <a:bodyPr vert="horz" lIns="91440" tIns="45720" rIns="91440" bIns="45720" rtlCol="0" anchor="t">
            <a:normAutofit/>
          </a:bodyPr>
          <a:lstStyle/>
          <a:p>
            <a:pPr marL="114300" marR="0" lvl="0" algn="l" defTabSz="914400" rtl="0" eaLnBrk="1" fontAlgn="auto" latinLnBrk="0" hangingPunct="1">
              <a:lnSpc>
                <a:spcPct val="100000"/>
              </a:lnSpc>
              <a:spcBef>
                <a:spcPts val="1200"/>
              </a:spcBef>
              <a:spcAft>
                <a:spcPts val="0"/>
              </a:spcAft>
              <a:buClrTx/>
              <a:buSzPct val="100000"/>
              <a:tabLst/>
              <a:defRPr/>
            </a:pPr>
            <a:r>
              <a:rPr lang="en-US" sz="2000" dirty="0">
                <a:solidFill>
                  <a:srgbClr val="003366"/>
                </a:solidFill>
                <a:latin typeface="Calibri"/>
              </a:rPr>
              <a:t>TMDL QAPP due date </a:t>
            </a:r>
            <a:r>
              <a:rPr lang="en-US" sz="2000" u="sng" dirty="0">
                <a:solidFill>
                  <a:srgbClr val="003366"/>
                </a:solidFill>
                <a:latin typeface="Calibri"/>
              </a:rPr>
              <a:t>depends</a:t>
            </a:r>
            <a:r>
              <a:rPr lang="en-US" sz="2000" dirty="0">
                <a:solidFill>
                  <a:srgbClr val="003366"/>
                </a:solidFill>
                <a:latin typeface="Calibri"/>
              </a:rPr>
              <a:t> on if the Optional Baseline Monitoring Plan (BMP) is used or not. </a:t>
            </a:r>
          </a:p>
          <a:p>
            <a:pPr marL="114300" marR="0" lvl="0" algn="l" defTabSz="914400" rtl="0" eaLnBrk="1" fontAlgn="auto" latinLnBrk="0" hangingPunct="1">
              <a:lnSpc>
                <a:spcPct val="100000"/>
              </a:lnSpc>
              <a:spcBef>
                <a:spcPts val="1800"/>
              </a:spcBef>
              <a:spcAft>
                <a:spcPts val="0"/>
              </a:spcAft>
              <a:buClrTx/>
              <a:buSzPct val="100000"/>
              <a:tabLst/>
              <a:defRPr/>
            </a:pPr>
            <a:r>
              <a:rPr lang="en-US" sz="2000" u="sng" dirty="0">
                <a:solidFill>
                  <a:srgbClr val="003366"/>
                </a:solidFill>
                <a:latin typeface="Calibri"/>
              </a:rPr>
              <a:t>If Optional BMP</a:t>
            </a:r>
            <a:r>
              <a:rPr lang="en-US" sz="2000" dirty="0">
                <a:solidFill>
                  <a:srgbClr val="003366"/>
                </a:solidFill>
                <a:latin typeface="Calibri"/>
              </a:rPr>
              <a:t>: </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BMP QAPP due </a:t>
            </a:r>
            <a:r>
              <a:rPr lang="en-US" i="1" dirty="0">
                <a:solidFill>
                  <a:schemeClr val="accent6">
                    <a:lumMod val="50000"/>
                  </a:schemeClr>
                </a:solidFill>
                <a:latin typeface="Calibri"/>
              </a:rPr>
              <a:t>5/31/2025</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TMDL MP QAPP due 5/30/2030</a:t>
            </a:r>
          </a:p>
          <a:p>
            <a:pPr marL="114300" marR="0" lvl="0" algn="l" defTabSz="914400" rtl="0" eaLnBrk="1" fontAlgn="auto" latinLnBrk="0" hangingPunct="1">
              <a:lnSpc>
                <a:spcPct val="100000"/>
              </a:lnSpc>
              <a:spcBef>
                <a:spcPts val="1800"/>
              </a:spcBef>
              <a:spcAft>
                <a:spcPts val="0"/>
              </a:spcAft>
              <a:buClrTx/>
              <a:buSzPct val="100000"/>
              <a:tabLst/>
              <a:defRPr/>
            </a:pPr>
            <a:r>
              <a:rPr lang="en-US" sz="2000" u="sng" dirty="0">
                <a:solidFill>
                  <a:srgbClr val="003366"/>
                </a:solidFill>
                <a:latin typeface="Calibri"/>
              </a:rPr>
              <a:t>If no Optional BMP</a:t>
            </a:r>
            <a:r>
              <a:rPr lang="en-US" sz="2000" dirty="0">
                <a:solidFill>
                  <a:srgbClr val="003366"/>
                </a:solidFill>
                <a:latin typeface="Calibri"/>
              </a:rPr>
              <a:t>: </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TMDL MP QAPP due </a:t>
            </a:r>
            <a:r>
              <a:rPr lang="en-US" i="1" dirty="0">
                <a:solidFill>
                  <a:schemeClr val="accent6">
                    <a:lumMod val="50000"/>
                  </a:schemeClr>
                </a:solidFill>
                <a:latin typeface="Calibri"/>
              </a:rPr>
              <a:t>5/31/2025</a:t>
            </a:r>
          </a:p>
          <a:p>
            <a:pPr marL="114300" marR="0" lvl="0" algn="l" defTabSz="914400" rtl="0" eaLnBrk="1" fontAlgn="auto" latinLnBrk="0" hangingPunct="1">
              <a:lnSpc>
                <a:spcPct val="100000"/>
              </a:lnSpc>
              <a:spcBef>
                <a:spcPts val="1800"/>
              </a:spcBef>
              <a:spcAft>
                <a:spcPts val="0"/>
              </a:spcAft>
              <a:buClrTx/>
              <a:buSzPct val="100000"/>
              <a:tabLst/>
              <a:defRPr/>
            </a:pPr>
            <a:r>
              <a:rPr lang="en-US" sz="2000" dirty="0">
                <a:solidFill>
                  <a:srgbClr val="003366"/>
                </a:solidFill>
                <a:latin typeface="Calibri"/>
              </a:rPr>
              <a:t>OKR04 requires an EPA-based QAPP to be prepared for both BMPs and MPs.</a:t>
            </a:r>
          </a:p>
          <a:p>
            <a:pPr marL="114300" marR="0" lvl="0" algn="l" defTabSz="914400" rtl="0" eaLnBrk="1" fontAlgn="auto" latinLnBrk="0" hangingPunct="1">
              <a:lnSpc>
                <a:spcPct val="100000"/>
              </a:lnSpc>
              <a:spcBef>
                <a:spcPts val="1800"/>
              </a:spcBef>
              <a:spcAft>
                <a:spcPts val="0"/>
              </a:spcAft>
              <a:buClrTx/>
              <a:buSzPct val="100000"/>
              <a:tabLst/>
              <a:defRPr/>
            </a:pPr>
            <a:r>
              <a:rPr lang="en-US" sz="2000" dirty="0">
                <a:solidFill>
                  <a:srgbClr val="003366"/>
                </a:solidFill>
                <a:latin typeface="Calibri"/>
              </a:rPr>
              <a:t>Can an MS4 prepare a single QAPP to cover both the BMP and MP? </a:t>
            </a:r>
          </a:p>
          <a:p>
            <a:pPr marL="511175" lvl="1" indent="-225425">
              <a:spcBef>
                <a:spcPts val="600"/>
              </a:spcBef>
              <a:buSzPct val="100000"/>
              <a:buFont typeface="Arial" panose="020B0604020202020204" pitchFamily="34" charset="0"/>
              <a:buChar char="•"/>
            </a:pPr>
            <a:r>
              <a:rPr lang="en-US" i="1" dirty="0">
                <a:solidFill>
                  <a:schemeClr val="tx1">
                    <a:lumMod val="65000"/>
                    <a:lumOff val="35000"/>
                  </a:schemeClr>
                </a:solidFill>
                <a:latin typeface="Calibri"/>
              </a:rPr>
              <a:t>Depends upon DEQ’s TMDL monitoring strategy and how the BMP and MP monitoring programs overlap.</a:t>
            </a:r>
          </a:p>
        </p:txBody>
      </p:sp>
      <p:sp>
        <p:nvSpPr>
          <p:cNvPr id="203784" name="Rectangle 7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785" name="Rectangle 7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5"/>
          <p:cNvSpPr>
            <a:spLocks noGrp="1"/>
          </p:cNvSpPr>
          <p:nvPr>
            <p:ph type="sldNum" sz="quarter" idx="12"/>
          </p:nvPr>
        </p:nvSpPr>
        <p:spPr>
          <a:xfrm>
            <a:off x="8077200" y="6324600"/>
            <a:ext cx="651791"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129674-4F9D-4EF1-82D0-23EBB4DD444C}" type="slidenum">
              <a:rPr kumimoji="0" lang="en-US" sz="20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0F117FF-747D-4674-FCD7-F285731254DE}"/>
              </a:ext>
            </a:extLst>
          </p:cNvPr>
          <p:cNvPicPr>
            <a:picLocks noChangeAspect="1"/>
          </p:cNvPicPr>
          <p:nvPr/>
        </p:nvPicPr>
        <p:blipFill>
          <a:blip r:embed="rId3"/>
          <a:stretch>
            <a:fillRect/>
          </a:stretch>
        </p:blipFill>
        <p:spPr>
          <a:xfrm>
            <a:off x="6172200" y="1288481"/>
            <a:ext cx="2882243" cy="3893119"/>
          </a:xfrm>
          <a:prstGeom prst="rect">
            <a:avLst/>
          </a:prstGeom>
        </p:spPr>
      </p:pic>
      <p:sp>
        <p:nvSpPr>
          <p:cNvPr id="11" name="Rectangle 10">
            <a:extLst>
              <a:ext uri="{FF2B5EF4-FFF2-40B4-BE49-F238E27FC236}">
                <a16:creationId xmlns:a16="http://schemas.microsoft.com/office/drawing/2014/main" id="{B438D232-E570-850B-B820-C824D020AE03}"/>
              </a:ext>
            </a:extLst>
          </p:cNvPr>
          <p:cNvSpPr/>
          <p:nvPr/>
        </p:nvSpPr>
        <p:spPr>
          <a:xfrm>
            <a:off x="6281896" y="2362200"/>
            <a:ext cx="2668103"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Example</a:t>
            </a:r>
          </a:p>
        </p:txBody>
      </p:sp>
    </p:spTree>
    <p:extLst>
      <p:ext uri="{BB962C8B-B14F-4D97-AF65-F5344CB8AC3E}">
        <p14:creationId xmlns:p14="http://schemas.microsoft.com/office/powerpoint/2010/main" val="305308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655F03-9961-432D-9073-D7A0FA85A3F3}"/>
              </a:ext>
            </a:extLst>
          </p:cNvPr>
          <p:cNvSpPr>
            <a:spLocks noGrp="1"/>
          </p:cNvSpPr>
          <p:nvPr>
            <p:ph type="title"/>
          </p:nvPr>
        </p:nvSpPr>
        <p:spPr>
          <a:xfrm>
            <a:off x="4023883" y="838200"/>
            <a:ext cx="4876800" cy="4191000"/>
          </a:xfrm>
          <a:noFill/>
        </p:spPr>
        <p:txBody>
          <a:bodyPr vert="horz" lIns="91440" tIns="45720" rIns="91440" bIns="45720" rtlCol="0" anchor="ctr">
            <a:noAutofit/>
          </a:bodyPr>
          <a:lstStyle/>
          <a:p>
            <a:pPr>
              <a:spcAft>
                <a:spcPts val="1200"/>
              </a:spcAft>
            </a:pPr>
            <a:r>
              <a:rPr lang="en-US" i="1" dirty="0">
                <a:ln w="0"/>
                <a:solidFill>
                  <a:schemeClr val="accent1"/>
                </a:solidFill>
                <a:effectLst>
                  <a:outerShdw blurRad="38100" dist="25400" dir="5400000" algn="ctr" rotWithShape="0">
                    <a:srgbClr val="6E747A">
                      <a:alpha val="43000"/>
                    </a:srgbClr>
                  </a:outerShdw>
                </a:effectLst>
              </a:rPr>
              <a:t>Data Quality Objectives              (DQOs)</a:t>
            </a:r>
            <a:br>
              <a:rPr lang="en-US" i="1" dirty="0">
                <a:ln w="0"/>
                <a:solidFill>
                  <a:schemeClr val="accent1"/>
                </a:solidFill>
                <a:effectLst>
                  <a:outerShdw blurRad="38100" dist="25400" dir="5400000" algn="ctr" rotWithShape="0">
                    <a:srgbClr val="6E747A">
                      <a:alpha val="43000"/>
                    </a:srgbClr>
                  </a:outerShdw>
                </a:effectLst>
              </a:rPr>
            </a:br>
            <a:br>
              <a:rPr lang="en-US" i="1" dirty="0">
                <a:ln w="0"/>
                <a:solidFill>
                  <a:schemeClr val="accent1"/>
                </a:solidFill>
                <a:effectLst>
                  <a:outerShdw blurRad="38100" dist="25400" dir="5400000" algn="ctr" rotWithShape="0">
                    <a:srgbClr val="6E747A">
                      <a:alpha val="43000"/>
                    </a:srgbClr>
                  </a:outerShdw>
                </a:effectLst>
              </a:rPr>
            </a:br>
            <a:r>
              <a:rPr lang="en-US" sz="3600" i="1" dirty="0">
                <a:ln w="0"/>
                <a:solidFill>
                  <a:schemeClr val="tx1">
                    <a:lumMod val="50000"/>
                    <a:lumOff val="50000"/>
                  </a:schemeClr>
                </a:solidFill>
              </a:rPr>
              <a:t>Deciding Data Uses        In Advance</a:t>
            </a:r>
            <a:endParaRPr lang="en-US" sz="3600" i="1" dirty="0">
              <a:ln w="0"/>
              <a:solidFill>
                <a:schemeClr val="accent1"/>
              </a:solidFill>
              <a:effectLst>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7C75B317-04B1-4B8D-A3B8-A8FB2A700AD6}"/>
              </a:ext>
            </a:extLst>
          </p:cNvPr>
          <p:cNvPicPr>
            <a:picLocks noChangeAspect="1"/>
          </p:cNvPicPr>
          <p:nvPr/>
        </p:nvPicPr>
        <p:blipFill rotWithShape="1">
          <a:blip r:embed="rId3"/>
          <a:srcRect l="53405" r="10147" b="-1"/>
          <a:stretch/>
        </p:blipFill>
        <p:spPr>
          <a:xfrm>
            <a:off x="20" y="10"/>
            <a:ext cx="3744733" cy="6857990"/>
          </a:xfrm>
          <a:prstGeom prst="rect">
            <a:avLst/>
          </a:prstGeom>
        </p:spPr>
      </p:pic>
      <p:sp>
        <p:nvSpPr>
          <p:cNvPr id="3" name="Slide Number Placeholder 2">
            <a:extLst>
              <a:ext uri="{FF2B5EF4-FFF2-40B4-BE49-F238E27FC236}">
                <a16:creationId xmlns:a16="http://schemas.microsoft.com/office/drawing/2014/main" id="{E584600C-0D22-4883-B36B-4CC272AE781A}"/>
              </a:ext>
            </a:extLst>
          </p:cNvPr>
          <p:cNvSpPr>
            <a:spLocks noGrp="1"/>
          </p:cNvSpPr>
          <p:nvPr>
            <p:ph type="sldNum" sz="quarter" idx="12"/>
          </p:nvPr>
        </p:nvSpPr>
        <p:spPr>
          <a:xfrm>
            <a:off x="7644843" y="6172200"/>
            <a:ext cx="870506"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2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1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Rectangle 7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2"/>
          <p:cNvSpPr txBox="1">
            <a:spLocks noChangeArrowheads="1"/>
          </p:cNvSpPr>
          <p:nvPr/>
        </p:nvSpPr>
        <p:spPr>
          <a:xfrm>
            <a:off x="344509" y="294538"/>
            <a:ext cx="8106154" cy="1033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Calibri"/>
                <a:ea typeface="+mj-ea"/>
                <a:cs typeface="+mj-cs"/>
              </a:rPr>
              <a:t>Data Quality Objectives (DQOs)</a:t>
            </a:r>
          </a:p>
        </p:txBody>
      </p:sp>
      <p:sp>
        <p:nvSpPr>
          <p:cNvPr id="184325" name="Rectangle 5"/>
          <p:cNvSpPr>
            <a:spLocks noChangeArrowheads="1"/>
          </p:cNvSpPr>
          <p:nvPr/>
        </p:nvSpPr>
        <p:spPr bwMode="auto">
          <a:xfrm>
            <a:off x="152400" y="1752600"/>
            <a:ext cx="8799485" cy="4724400"/>
          </a:xfrm>
          <a:prstGeom prst="rect">
            <a:avLst/>
          </a:prstGeom>
        </p:spPr>
        <p:txBody>
          <a:bodyPr vert="horz" lIns="91440" tIns="45720" rIns="91440" bIns="45720" rtlCol="0" anchor="ctr">
            <a:normAutofit/>
          </a:bodyPr>
          <a:lstStyle/>
          <a:p>
            <a:pPr marL="114300" marR="0" lvl="0" algn="l" defTabSz="914400" rtl="0" eaLnBrk="1" fontAlgn="auto" latinLnBrk="0" hangingPunct="1">
              <a:lnSpc>
                <a:spcPts val="2800"/>
              </a:lnSpc>
              <a:spcBef>
                <a:spcPts val="0"/>
              </a:spcBef>
              <a:spcAft>
                <a:spcPts val="1200"/>
              </a:spcAft>
              <a:buClrTx/>
              <a:buSzPct val="100000"/>
              <a:tabLst/>
              <a:defRPr/>
            </a:pPr>
            <a:r>
              <a:rPr kumimoji="0" lang="en-US" sz="2200" b="0" i="0" u="sng" strike="noStrike" kern="1200" cap="none" spc="0" normalizeH="0" baseline="0" noProof="0" dirty="0">
                <a:ln>
                  <a:noFill/>
                </a:ln>
                <a:solidFill>
                  <a:schemeClr val="accent1">
                    <a:lumMod val="75000"/>
                  </a:schemeClr>
                </a:solidFill>
                <a:effectLst/>
                <a:uLnTx/>
                <a:uFillTx/>
                <a:latin typeface="Calibri"/>
                <a:ea typeface="+mn-ea"/>
                <a:cs typeface="+mn-cs"/>
              </a:rPr>
              <a:t>Essential QA program elements</a:t>
            </a:r>
            <a:r>
              <a:rPr kumimoji="0" lang="en-US" sz="2200" b="0" i="0" u="none" strike="noStrike" kern="1200" cap="none" spc="0" normalizeH="0" baseline="0" noProof="0" dirty="0">
                <a:ln>
                  <a:noFill/>
                </a:ln>
                <a:solidFill>
                  <a:schemeClr val="accent1">
                    <a:lumMod val="75000"/>
                  </a:schemeClr>
                </a:solidFill>
                <a:effectLst/>
                <a:uLnTx/>
                <a:uFillTx/>
                <a:latin typeface="Calibri"/>
                <a:ea typeface="+mn-ea"/>
                <a:cs typeface="+mn-cs"/>
              </a:rPr>
              <a:t>, starting with:</a:t>
            </a:r>
          </a:p>
          <a:p>
            <a:pPr marL="800100" marR="0" lvl="1" indent="-228600" algn="l" defTabSz="914400" rtl="0" eaLnBrk="1" fontAlgn="auto" latinLnBrk="0" hangingPunct="1">
              <a:lnSpc>
                <a:spcPts val="2800"/>
              </a:lnSpc>
              <a:spcBef>
                <a:spcPts val="0"/>
              </a:spcBef>
              <a:spcAft>
                <a:spcPts val="1200"/>
              </a:spcAft>
              <a:buClrTx/>
              <a:buSzPct val="100000"/>
              <a:buFont typeface="Arial" panose="020B0604020202020204" pitchFamily="34" charset="0"/>
              <a:buChar char="•"/>
              <a:tabLst/>
              <a:defRPr/>
            </a:pPr>
            <a:r>
              <a:rPr kumimoji="0" lang="en-US" sz="2200" b="1" i="1" u="none" strike="noStrike" kern="1200" cap="none" spc="0" normalizeH="0" baseline="0" noProof="0" dirty="0">
                <a:ln>
                  <a:noFill/>
                </a:ln>
                <a:solidFill>
                  <a:schemeClr val="tx1">
                    <a:lumMod val="65000"/>
                    <a:lumOff val="35000"/>
                  </a:schemeClr>
                </a:solidFill>
                <a:effectLst/>
                <a:uLnTx/>
                <a:uFillTx/>
                <a:latin typeface="Calibri"/>
                <a:ea typeface="+mn-ea"/>
                <a:cs typeface="+mn-cs"/>
              </a:rPr>
              <a:t>DQOs</a:t>
            </a:r>
            <a:r>
              <a:rPr kumimoji="0" lang="en-US" sz="2200" b="0" i="1" u="none" strike="noStrike" kern="1200" cap="none" spc="0" normalizeH="0" baseline="0" noProof="0" dirty="0">
                <a:ln>
                  <a:noFill/>
                </a:ln>
                <a:solidFill>
                  <a:schemeClr val="tx1">
                    <a:lumMod val="65000"/>
                    <a:lumOff val="35000"/>
                  </a:schemeClr>
                </a:solidFill>
                <a:effectLst/>
                <a:uLnTx/>
                <a:uFillTx/>
                <a:latin typeface="Calibri"/>
                <a:ea typeface="+mn-ea"/>
                <a:cs typeface="+mn-cs"/>
              </a:rPr>
              <a:t> – how data will be used and by whom.</a:t>
            </a:r>
          </a:p>
          <a:p>
            <a:pPr marL="800100" marR="0" lvl="1" indent="-228600" algn="l" defTabSz="914400" rtl="0" eaLnBrk="1" fontAlgn="auto" latinLnBrk="0" hangingPunct="1">
              <a:lnSpc>
                <a:spcPts val="2800"/>
              </a:lnSpc>
              <a:spcBef>
                <a:spcPts val="0"/>
              </a:spcBef>
              <a:spcAft>
                <a:spcPts val="1200"/>
              </a:spcAft>
              <a:buClrTx/>
              <a:buSzPct val="100000"/>
              <a:buFont typeface="Arial" panose="020B0604020202020204" pitchFamily="34" charset="0"/>
              <a:buChar char="•"/>
              <a:tabLst/>
              <a:defRPr/>
            </a:pPr>
            <a:r>
              <a:rPr kumimoji="0" lang="en-US" sz="2200" b="1" i="1" u="none" strike="noStrike" kern="1200" cap="none" spc="0" normalizeH="0" baseline="0" noProof="0" dirty="0">
                <a:ln>
                  <a:noFill/>
                </a:ln>
                <a:solidFill>
                  <a:schemeClr val="tx1">
                    <a:lumMod val="65000"/>
                    <a:lumOff val="35000"/>
                  </a:schemeClr>
                </a:solidFill>
                <a:effectLst/>
                <a:uLnTx/>
                <a:uFillTx/>
                <a:latin typeface="Calibri"/>
                <a:ea typeface="+mn-ea"/>
                <a:cs typeface="+mn-cs"/>
              </a:rPr>
              <a:t>SOPs</a:t>
            </a:r>
            <a:r>
              <a:rPr kumimoji="0" lang="en-US" sz="2200" b="0" i="1" u="none" strike="noStrike" kern="1200" cap="none" spc="0" normalizeH="0" baseline="0" noProof="0" dirty="0">
                <a:ln>
                  <a:noFill/>
                </a:ln>
                <a:solidFill>
                  <a:schemeClr val="tx1">
                    <a:lumMod val="65000"/>
                    <a:lumOff val="35000"/>
                  </a:schemeClr>
                </a:solidFill>
                <a:effectLst/>
                <a:uLnTx/>
                <a:uFillTx/>
                <a:latin typeface="Calibri"/>
                <a:ea typeface="+mn-ea"/>
                <a:cs typeface="+mn-cs"/>
              </a:rPr>
              <a:t> – detailed methods for a single task.</a:t>
            </a:r>
          </a:p>
          <a:p>
            <a:pPr marL="800100" marR="0" lvl="1" indent="-228600" algn="l" defTabSz="914400" rtl="0" eaLnBrk="1" fontAlgn="auto" latinLnBrk="0" hangingPunct="1">
              <a:lnSpc>
                <a:spcPts val="2800"/>
              </a:lnSpc>
              <a:spcBef>
                <a:spcPts val="0"/>
              </a:spcBef>
              <a:spcAft>
                <a:spcPts val="1200"/>
              </a:spcAft>
              <a:buClrTx/>
              <a:buSzPct val="100000"/>
              <a:buFont typeface="Arial" panose="020B0604020202020204" pitchFamily="34" charset="0"/>
              <a:buChar char="•"/>
              <a:tabLst/>
              <a:defRPr/>
            </a:pPr>
            <a:r>
              <a:rPr kumimoji="0" lang="en-US" sz="2200" b="1" i="1" u="none" strike="noStrike" kern="1200" cap="none" spc="0" normalizeH="0" baseline="0" noProof="0" dirty="0">
                <a:ln>
                  <a:noFill/>
                </a:ln>
                <a:solidFill>
                  <a:schemeClr val="tx1">
                    <a:lumMod val="65000"/>
                    <a:lumOff val="35000"/>
                  </a:schemeClr>
                </a:solidFill>
                <a:effectLst/>
                <a:uLnTx/>
                <a:uFillTx/>
                <a:latin typeface="Calibri"/>
                <a:ea typeface="+mn-ea"/>
                <a:cs typeface="+mn-cs"/>
              </a:rPr>
              <a:t>QAPPs</a:t>
            </a:r>
            <a:r>
              <a:rPr kumimoji="0" lang="en-US" sz="2200" b="0" i="1" u="none" strike="noStrike" kern="1200" cap="none" spc="0" normalizeH="0" baseline="0" noProof="0" dirty="0">
                <a:ln>
                  <a:noFill/>
                </a:ln>
                <a:solidFill>
                  <a:schemeClr val="tx1">
                    <a:lumMod val="65000"/>
                    <a:lumOff val="35000"/>
                  </a:schemeClr>
                </a:solidFill>
                <a:effectLst/>
                <a:uLnTx/>
                <a:uFillTx/>
                <a:latin typeface="Calibri"/>
                <a:ea typeface="+mn-ea"/>
                <a:cs typeface="+mn-cs"/>
              </a:rPr>
              <a:t> – all project methods tied to goals.</a:t>
            </a:r>
          </a:p>
          <a:p>
            <a:pPr marL="114300" marR="0" lvl="0" algn="l" defTabSz="914400" rtl="0" eaLnBrk="1" fontAlgn="auto" latinLnBrk="0" hangingPunct="1">
              <a:lnSpc>
                <a:spcPts val="2800"/>
              </a:lnSpc>
              <a:spcBef>
                <a:spcPts val="0"/>
              </a:spcBef>
              <a:spcAft>
                <a:spcPts val="1200"/>
              </a:spcAft>
              <a:buClrTx/>
              <a:buSzPct val="100000"/>
              <a:tabLst/>
              <a:defRPr/>
            </a:pPr>
            <a:r>
              <a:rPr kumimoji="0" lang="en-US" sz="2200" b="0" i="0" u="none" strike="noStrike" kern="1200" cap="none" spc="0" normalizeH="0" baseline="0" noProof="0" dirty="0">
                <a:ln>
                  <a:noFill/>
                </a:ln>
                <a:solidFill>
                  <a:schemeClr val="accent1">
                    <a:lumMod val="75000"/>
                  </a:schemeClr>
                </a:solidFill>
                <a:effectLst/>
                <a:uLnTx/>
                <a:uFillTx/>
                <a:latin typeface="Calibri"/>
                <a:ea typeface="+mn-ea"/>
                <a:cs typeface="+mn-cs"/>
              </a:rPr>
              <a:t>DQOs are part of a QAPP document.</a:t>
            </a:r>
          </a:p>
          <a:p>
            <a:pPr marL="114300" marR="0" lvl="0" algn="l" defTabSz="914400" rtl="0" eaLnBrk="1" fontAlgn="auto" latinLnBrk="0" hangingPunct="1">
              <a:lnSpc>
                <a:spcPts val="2800"/>
              </a:lnSpc>
              <a:spcBef>
                <a:spcPts val="0"/>
              </a:spcBef>
              <a:spcAft>
                <a:spcPts val="1200"/>
              </a:spcAft>
              <a:buClrTx/>
              <a:buSzPct val="100000"/>
              <a:tabLst/>
              <a:defRPr/>
            </a:pPr>
            <a:r>
              <a:rPr kumimoji="0" lang="en-US" sz="2200" b="0" i="0" u="none" strike="noStrike" kern="1200" cap="none" spc="0" normalizeH="0" baseline="0" noProof="0" dirty="0">
                <a:ln>
                  <a:noFill/>
                </a:ln>
                <a:solidFill>
                  <a:schemeClr val="accent1">
                    <a:lumMod val="75000"/>
                  </a:schemeClr>
                </a:solidFill>
                <a:effectLst/>
                <a:uLnTx/>
                <a:uFillTx/>
                <a:latin typeface="Calibri"/>
                <a:ea typeface="+mn-ea"/>
                <a:cs typeface="+mn-cs"/>
              </a:rPr>
              <a:t>Always start a QA program with defining DQOs.</a:t>
            </a:r>
          </a:p>
          <a:p>
            <a:pPr marL="114300" marR="0" lvl="0" algn="l" defTabSz="914400" rtl="0" eaLnBrk="1" fontAlgn="auto" latinLnBrk="0" hangingPunct="1">
              <a:lnSpc>
                <a:spcPts val="2800"/>
              </a:lnSpc>
              <a:spcBef>
                <a:spcPts val="0"/>
              </a:spcBef>
              <a:spcAft>
                <a:spcPts val="1200"/>
              </a:spcAft>
              <a:buClrTx/>
              <a:buSzPct val="100000"/>
              <a:tabLst/>
              <a:defRPr/>
            </a:pPr>
            <a:r>
              <a:rPr lang="en-US" sz="2200" dirty="0">
                <a:solidFill>
                  <a:schemeClr val="accent1">
                    <a:lumMod val="75000"/>
                  </a:schemeClr>
                </a:solidFill>
                <a:latin typeface="Calibri"/>
              </a:rPr>
              <a:t>Even informal QA must include at least a simple DQO process.</a:t>
            </a:r>
            <a:endParaRPr kumimoji="0" lang="en-US" sz="2200" b="0"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114300" marR="0" lvl="0" algn="l" defTabSz="914400" rtl="0" eaLnBrk="1" fontAlgn="auto" latinLnBrk="0" hangingPunct="1">
              <a:lnSpc>
                <a:spcPts val="2800"/>
              </a:lnSpc>
              <a:spcBef>
                <a:spcPts val="0"/>
              </a:spcBef>
              <a:spcAft>
                <a:spcPts val="1200"/>
              </a:spcAft>
              <a:buClrTx/>
              <a:buSzPct val="100000"/>
              <a:tabLst/>
              <a:defRPr/>
            </a:pPr>
            <a:r>
              <a:rPr kumimoji="0" lang="en-US" sz="2200" b="0" i="0" u="none" strike="noStrike" kern="1200" cap="none" spc="0" normalizeH="0" baseline="0" noProof="0" dirty="0">
                <a:ln>
                  <a:noFill/>
                </a:ln>
                <a:solidFill>
                  <a:schemeClr val="accent1">
                    <a:lumMod val="75000"/>
                  </a:schemeClr>
                </a:solidFill>
                <a:effectLst/>
                <a:uLnTx/>
                <a:uFillTx/>
                <a:latin typeface="Calibri"/>
                <a:ea typeface="+mn-ea"/>
                <a:cs typeface="+mn-cs"/>
              </a:rPr>
              <a:t>DQOs are least understood and used, but are the most important.</a:t>
            </a:r>
          </a:p>
          <a:p>
            <a:pPr marL="114300" marR="0" lvl="0" algn="l" defTabSz="914400" rtl="0" eaLnBrk="1" fontAlgn="auto" latinLnBrk="0" hangingPunct="1">
              <a:lnSpc>
                <a:spcPts val="2800"/>
              </a:lnSpc>
              <a:spcBef>
                <a:spcPts val="0"/>
              </a:spcBef>
              <a:spcAft>
                <a:spcPts val="1200"/>
              </a:spcAft>
              <a:buClrTx/>
              <a:buSzPct val="100000"/>
              <a:tabLst/>
              <a:defRPr/>
            </a:pPr>
            <a:r>
              <a:rPr kumimoji="0" lang="en-US" sz="2200" b="0" i="0" u="none" strike="noStrike" kern="1200" cap="none" spc="0" normalizeH="0" baseline="0" noProof="0" dirty="0">
                <a:ln>
                  <a:noFill/>
                </a:ln>
                <a:solidFill>
                  <a:schemeClr val="accent1">
                    <a:lumMod val="75000"/>
                  </a:schemeClr>
                </a:solidFill>
                <a:effectLst/>
                <a:uLnTx/>
                <a:uFillTx/>
                <a:latin typeface="Calibri"/>
                <a:ea typeface="+mn-ea"/>
                <a:cs typeface="+mn-cs"/>
              </a:rPr>
              <a:t>DQOs demand pre-planning and full understanding of goals.</a:t>
            </a:r>
          </a:p>
        </p:txBody>
      </p:sp>
      <p:sp>
        <p:nvSpPr>
          <p:cNvPr id="5" name="Slide Number Placeholder 3"/>
          <p:cNvSpPr>
            <a:spLocks noGrp="1"/>
          </p:cNvSpPr>
          <p:nvPr>
            <p:ph type="sldNum" sz="quarter" idx="12"/>
          </p:nvPr>
        </p:nvSpPr>
        <p:spPr>
          <a:xfrm>
            <a:off x="7849010" y="6196249"/>
            <a:ext cx="791634"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E71495-1E80-4681-B148-2E4C0A8741B4}" type="slidenum">
              <a:rPr kumimoji="0" lang="en-US" sz="2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332D16EF-C897-449B-A6C0-7EDAC9ABA547}"/>
              </a:ext>
            </a:extLst>
          </p:cNvPr>
          <p:cNvGraphicFramePr/>
          <p:nvPr>
            <p:extLst>
              <p:ext uri="{D42A27DB-BD31-4B8C-83A1-F6EECF244321}">
                <p14:modId xmlns:p14="http://schemas.microsoft.com/office/powerpoint/2010/main" val="222950263"/>
              </p:ext>
            </p:extLst>
          </p:nvPr>
        </p:nvGraphicFramePr>
        <p:xfrm>
          <a:off x="6172200" y="1891970"/>
          <a:ext cx="2905126" cy="2654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tar: 5 Points 1">
            <a:extLst>
              <a:ext uri="{FF2B5EF4-FFF2-40B4-BE49-F238E27FC236}">
                <a16:creationId xmlns:a16="http://schemas.microsoft.com/office/drawing/2014/main" id="{8AC5C9C6-5A12-4F24-9976-A4BF372C4DEB}"/>
              </a:ext>
            </a:extLst>
          </p:cNvPr>
          <p:cNvSpPr/>
          <p:nvPr/>
        </p:nvSpPr>
        <p:spPr>
          <a:xfrm>
            <a:off x="6629400" y="3962400"/>
            <a:ext cx="304800" cy="304800"/>
          </a:xfrm>
          <a:prstGeom prst="star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B14A2571-F182-49A6-9A94-2298948ADB73}"/>
              </a:ext>
            </a:extLst>
          </p:cNvPr>
          <p:cNvSpPr/>
          <p:nvPr/>
        </p:nvSpPr>
        <p:spPr>
          <a:xfrm>
            <a:off x="8305800" y="3948220"/>
            <a:ext cx="304800" cy="304800"/>
          </a:xfrm>
          <a:prstGeom prst="star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4963AE41-B5B5-42C4-BC10-33D0B130AE46}"/>
              </a:ext>
            </a:extLst>
          </p:cNvPr>
          <p:cNvSpPr/>
          <p:nvPr/>
        </p:nvSpPr>
        <p:spPr>
          <a:xfrm>
            <a:off x="344509" y="2438400"/>
            <a:ext cx="304800" cy="304800"/>
          </a:xfrm>
          <a:prstGeom prst="star5">
            <a:avLst>
              <a:gd name="adj" fmla="val 19098"/>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49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ACA28B1-66B4-4B8A-B0D1-8E7C02CCE13B}"/>
              </a:ext>
            </a:extLst>
          </p:cNvPr>
          <p:cNvSpPr>
            <a:spLocks noGrp="1"/>
          </p:cNvSpPr>
          <p:nvPr>
            <p:ph type="title"/>
          </p:nvPr>
        </p:nvSpPr>
        <p:spPr>
          <a:xfrm>
            <a:off x="303935" y="381001"/>
            <a:ext cx="8688098" cy="1019230"/>
          </a:xfrm>
        </p:spPr>
        <p:txBody>
          <a:bodyPr>
            <a:normAutofit/>
          </a:bodyPr>
          <a:lstStyle/>
          <a:p>
            <a:pPr algn="l">
              <a:lnSpc>
                <a:spcPct val="90000"/>
              </a:lnSpc>
            </a:pPr>
            <a:r>
              <a:rPr lang="en-US" sz="4200" dirty="0">
                <a:solidFill>
                  <a:schemeClr val="accent2">
                    <a:lumMod val="20000"/>
                    <a:lumOff val="80000"/>
                  </a:schemeClr>
                </a:solidFill>
              </a:rPr>
              <a:t>DQO Process in EPA QA/G-4 Guidance</a:t>
            </a:r>
          </a:p>
        </p:txBody>
      </p:sp>
      <p:sp>
        <p:nvSpPr>
          <p:cNvPr id="3" name="Content Placeholder 2">
            <a:extLst>
              <a:ext uri="{FF2B5EF4-FFF2-40B4-BE49-F238E27FC236}">
                <a16:creationId xmlns:a16="http://schemas.microsoft.com/office/drawing/2014/main" id="{E161A95B-53BD-4B4B-9B61-9F684A247EFB}"/>
              </a:ext>
            </a:extLst>
          </p:cNvPr>
          <p:cNvSpPr>
            <a:spLocks noGrp="1"/>
          </p:cNvSpPr>
          <p:nvPr>
            <p:ph idx="1"/>
          </p:nvPr>
        </p:nvSpPr>
        <p:spPr>
          <a:xfrm>
            <a:off x="381000" y="1524000"/>
            <a:ext cx="8134350" cy="5105399"/>
          </a:xfrm>
        </p:spPr>
        <p:txBody>
          <a:bodyPr>
            <a:normAutofit/>
          </a:bodyPr>
          <a:lstStyle/>
          <a:p>
            <a:pPr marL="0" indent="0">
              <a:lnSpc>
                <a:spcPct val="90000"/>
              </a:lnSpc>
              <a:spcBef>
                <a:spcPts val="1200"/>
              </a:spcBef>
              <a:buNone/>
            </a:pPr>
            <a:r>
              <a:rPr lang="en-US" sz="2200" dirty="0"/>
              <a:t>G-4 is 121 pages long, and very technically difficult to use.</a:t>
            </a:r>
          </a:p>
          <a:p>
            <a:pPr marL="0" indent="0">
              <a:lnSpc>
                <a:spcPct val="90000"/>
              </a:lnSpc>
              <a:spcBef>
                <a:spcPts val="1200"/>
              </a:spcBef>
              <a:buNone/>
            </a:pPr>
            <a:r>
              <a:rPr lang="en-US" sz="2200" dirty="0"/>
              <a:t>Seven steps in EPA’s formal G-4 DQO Process:</a:t>
            </a:r>
          </a:p>
          <a:p>
            <a:pPr marL="796925" lvl="1" indent="-514350">
              <a:lnSpc>
                <a:spcPct val="90000"/>
              </a:lnSpc>
              <a:spcBef>
                <a:spcPts val="1200"/>
              </a:spcBef>
              <a:buFont typeface="+mj-lt"/>
              <a:buAutoNum type="arabicPeriod"/>
            </a:pPr>
            <a:r>
              <a:rPr lang="en-US" sz="2200" i="1" dirty="0">
                <a:solidFill>
                  <a:schemeClr val="accent1">
                    <a:lumMod val="20000"/>
                    <a:lumOff val="80000"/>
                  </a:schemeClr>
                </a:solidFill>
              </a:rPr>
              <a:t>State the problem</a:t>
            </a:r>
          </a:p>
          <a:p>
            <a:pPr marL="796925" lvl="1" indent="-514350">
              <a:lnSpc>
                <a:spcPct val="90000"/>
              </a:lnSpc>
              <a:spcBef>
                <a:spcPts val="1200"/>
              </a:spcBef>
              <a:buFont typeface="+mj-lt"/>
              <a:buAutoNum type="arabicPeriod"/>
            </a:pPr>
            <a:r>
              <a:rPr lang="en-US" sz="2200" i="1" dirty="0">
                <a:solidFill>
                  <a:schemeClr val="accent1">
                    <a:lumMod val="20000"/>
                    <a:lumOff val="80000"/>
                  </a:schemeClr>
                </a:solidFill>
              </a:rPr>
              <a:t>Identify the goals of the study</a:t>
            </a:r>
          </a:p>
          <a:p>
            <a:pPr marL="796925" lvl="1" indent="-514350">
              <a:lnSpc>
                <a:spcPct val="90000"/>
              </a:lnSpc>
              <a:spcBef>
                <a:spcPts val="1200"/>
              </a:spcBef>
              <a:buFont typeface="+mj-lt"/>
              <a:buAutoNum type="arabicPeriod"/>
            </a:pPr>
            <a:r>
              <a:rPr lang="en-US" sz="2200" i="1" dirty="0">
                <a:solidFill>
                  <a:schemeClr val="accent1">
                    <a:lumMod val="20000"/>
                    <a:lumOff val="80000"/>
                  </a:schemeClr>
                </a:solidFill>
              </a:rPr>
              <a:t>Identify information inputs</a:t>
            </a:r>
          </a:p>
          <a:p>
            <a:pPr marL="796925" lvl="1" indent="-514350">
              <a:lnSpc>
                <a:spcPct val="90000"/>
              </a:lnSpc>
              <a:spcBef>
                <a:spcPts val="1200"/>
              </a:spcBef>
              <a:buFont typeface="+mj-lt"/>
              <a:buAutoNum type="arabicPeriod"/>
            </a:pPr>
            <a:r>
              <a:rPr lang="en-US" sz="2200" i="1" dirty="0">
                <a:solidFill>
                  <a:schemeClr val="accent1">
                    <a:lumMod val="20000"/>
                    <a:lumOff val="80000"/>
                  </a:schemeClr>
                </a:solidFill>
              </a:rPr>
              <a:t>Identify the boundaries of the study</a:t>
            </a:r>
          </a:p>
          <a:p>
            <a:pPr marL="796925" lvl="1" indent="-514350">
              <a:lnSpc>
                <a:spcPct val="90000"/>
              </a:lnSpc>
              <a:spcBef>
                <a:spcPts val="1200"/>
              </a:spcBef>
              <a:buFont typeface="+mj-lt"/>
              <a:buAutoNum type="arabicPeriod"/>
            </a:pPr>
            <a:r>
              <a:rPr lang="en-US" sz="2200" i="1" dirty="0">
                <a:solidFill>
                  <a:schemeClr val="accent1">
                    <a:lumMod val="20000"/>
                    <a:lumOff val="80000"/>
                  </a:schemeClr>
                </a:solidFill>
              </a:rPr>
              <a:t>Develop the analytical approach</a:t>
            </a:r>
          </a:p>
          <a:p>
            <a:pPr marL="796925" lvl="1" indent="-514350">
              <a:lnSpc>
                <a:spcPct val="90000"/>
              </a:lnSpc>
              <a:spcBef>
                <a:spcPts val="1200"/>
              </a:spcBef>
              <a:buFont typeface="+mj-lt"/>
              <a:buAutoNum type="arabicPeriod"/>
            </a:pPr>
            <a:r>
              <a:rPr lang="en-US" sz="2200" i="1" dirty="0">
                <a:solidFill>
                  <a:schemeClr val="accent1">
                    <a:lumMod val="20000"/>
                    <a:lumOff val="80000"/>
                  </a:schemeClr>
                </a:solidFill>
              </a:rPr>
              <a:t>Specify performance or acceptance criteria</a:t>
            </a:r>
          </a:p>
          <a:p>
            <a:pPr marL="796925" lvl="1" indent="-514350">
              <a:lnSpc>
                <a:spcPct val="90000"/>
              </a:lnSpc>
              <a:spcBef>
                <a:spcPts val="1200"/>
              </a:spcBef>
              <a:buFont typeface="+mj-lt"/>
              <a:buAutoNum type="arabicPeriod"/>
            </a:pPr>
            <a:r>
              <a:rPr lang="en-US" sz="2200" i="1" dirty="0">
                <a:solidFill>
                  <a:schemeClr val="accent1">
                    <a:lumMod val="20000"/>
                    <a:lumOff val="80000"/>
                  </a:schemeClr>
                </a:solidFill>
              </a:rPr>
              <a:t>Develop the plan for obtaining the data</a:t>
            </a:r>
          </a:p>
          <a:p>
            <a:pPr marL="0" indent="0">
              <a:lnSpc>
                <a:spcPct val="90000"/>
              </a:lnSpc>
              <a:spcBef>
                <a:spcPts val="1200"/>
              </a:spcBef>
              <a:buNone/>
            </a:pPr>
            <a:r>
              <a:rPr lang="en-US" sz="2200" dirty="0"/>
              <a:t>Formal G-5 QAPPs require use of the formal DQO process.</a:t>
            </a:r>
          </a:p>
          <a:p>
            <a:pPr marL="0" indent="0">
              <a:lnSpc>
                <a:spcPct val="90000"/>
              </a:lnSpc>
              <a:spcBef>
                <a:spcPts val="1200"/>
              </a:spcBef>
              <a:buNone/>
            </a:pPr>
            <a:r>
              <a:rPr lang="en-US" sz="2200" dirty="0">
                <a:solidFill>
                  <a:srgbClr val="FFFFCC"/>
                </a:solidFill>
              </a:rPr>
              <a:t>Is there a simpler DQO and QAPP process for OKR04?</a:t>
            </a:r>
          </a:p>
        </p:txBody>
      </p:sp>
      <p:pic>
        <p:nvPicPr>
          <p:cNvPr id="6" name="Picture 5" descr="Text, timeline&#10;&#10;Description automatically generated">
            <a:extLst>
              <a:ext uri="{FF2B5EF4-FFF2-40B4-BE49-F238E27FC236}">
                <a16:creationId xmlns:a16="http://schemas.microsoft.com/office/drawing/2014/main" id="{9C6DAC62-188E-4898-8E35-88ADA5058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2388">
            <a:off x="5483342" y="2837985"/>
            <a:ext cx="3430400" cy="1715200"/>
          </a:xfrm>
          <a:prstGeom prst="rect">
            <a:avLst/>
          </a:prstGeom>
          <a:effectLst>
            <a:softEdge rad="63500"/>
          </a:effectLst>
        </p:spPr>
      </p:pic>
      <p:sp>
        <p:nvSpPr>
          <p:cNvPr id="4" name="Slide Number Placeholder 3">
            <a:extLst>
              <a:ext uri="{FF2B5EF4-FFF2-40B4-BE49-F238E27FC236}">
                <a16:creationId xmlns:a16="http://schemas.microsoft.com/office/drawing/2014/main" id="{92D27E40-481C-4538-BE82-58011F3AA038}"/>
              </a:ext>
            </a:extLst>
          </p:cNvPr>
          <p:cNvSpPr>
            <a:spLocks noGrp="1"/>
          </p:cNvSpPr>
          <p:nvPr>
            <p:ph type="sldNum" sz="quarter" idx="12"/>
          </p:nvPr>
        </p:nvSpPr>
        <p:spPr>
          <a:xfrm>
            <a:off x="7314984" y="6119290"/>
            <a:ext cx="1276350" cy="365125"/>
          </a:xfrm>
        </p:spPr>
        <p:txBody>
          <a:bodyPr anchor="ctr">
            <a:noAutofit/>
          </a:bodyPr>
          <a:lstStyle/>
          <a:p>
            <a:pPr>
              <a:spcAft>
                <a:spcPts val="600"/>
              </a:spcAft>
            </a:pPr>
            <a:fld id="{4E794493-AC3B-410B-BF08-4C1E37F6A2A0}" type="slidenum">
              <a:rPr lang="en-US" sz="2000">
                <a:solidFill>
                  <a:schemeClr val="tx1">
                    <a:alpha val="80000"/>
                  </a:schemeClr>
                </a:solidFill>
              </a:rPr>
              <a:pPr>
                <a:spcAft>
                  <a:spcPts val="600"/>
                </a:spcAft>
              </a:pPr>
              <a:t>26</a:t>
            </a:fld>
            <a:endParaRPr lang="en-US" sz="2000" dirty="0">
              <a:solidFill>
                <a:schemeClr val="tx1">
                  <a:alpha val="80000"/>
                </a:schemeClr>
              </a:solidFill>
            </a:endParaRPr>
          </a:p>
        </p:txBody>
      </p:sp>
    </p:spTree>
    <p:extLst>
      <p:ext uri="{BB962C8B-B14F-4D97-AF65-F5344CB8AC3E}">
        <p14:creationId xmlns:p14="http://schemas.microsoft.com/office/powerpoint/2010/main" val="35325674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6182"/>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Financial graphs on a dark display">
            <a:extLst>
              <a:ext uri="{FF2B5EF4-FFF2-40B4-BE49-F238E27FC236}">
                <a16:creationId xmlns:a16="http://schemas.microsoft.com/office/drawing/2014/main" id="{1041841F-EB8F-43A9-9C0D-C53CECFF065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6972" r="9694"/>
          <a:stretch/>
        </p:blipFill>
        <p:spPr>
          <a:xfrm>
            <a:off x="20" y="1"/>
            <a:ext cx="9143980" cy="6857999"/>
          </a:xfrm>
          <a:prstGeom prst="rect">
            <a:avLst/>
          </a:prstGeom>
        </p:spPr>
      </p:pic>
      <p:sp>
        <p:nvSpPr>
          <p:cNvPr id="2" name="Title 1">
            <a:extLst>
              <a:ext uri="{FF2B5EF4-FFF2-40B4-BE49-F238E27FC236}">
                <a16:creationId xmlns:a16="http://schemas.microsoft.com/office/drawing/2014/main" id="{3ACA28B1-66B4-4B8A-B0D1-8E7C02CCE13B}"/>
              </a:ext>
            </a:extLst>
          </p:cNvPr>
          <p:cNvSpPr>
            <a:spLocks noGrp="1"/>
          </p:cNvSpPr>
          <p:nvPr>
            <p:ph type="title"/>
          </p:nvPr>
        </p:nvSpPr>
        <p:spPr>
          <a:xfrm>
            <a:off x="609600" y="533400"/>
            <a:ext cx="7807893" cy="914401"/>
          </a:xfrm>
        </p:spPr>
        <p:txBody>
          <a:bodyPr>
            <a:normAutofit/>
          </a:bodyPr>
          <a:lstStyle/>
          <a:p>
            <a:pPr algn="l"/>
            <a:r>
              <a:rPr lang="en-US" sz="4100" dirty="0">
                <a:solidFill>
                  <a:srgbClr val="FFFFFF"/>
                </a:solidFill>
              </a:rPr>
              <a:t> Simpler DQO Steps for OKR04</a:t>
            </a:r>
          </a:p>
        </p:txBody>
      </p:sp>
      <p:sp>
        <p:nvSpPr>
          <p:cNvPr id="49"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 y="826324"/>
            <a:ext cx="20574"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61A95B-53BD-4B4B-9B61-9F684A247EFB}"/>
              </a:ext>
            </a:extLst>
          </p:cNvPr>
          <p:cNvSpPr>
            <a:spLocks noGrp="1"/>
          </p:cNvSpPr>
          <p:nvPr>
            <p:ph idx="1"/>
          </p:nvPr>
        </p:nvSpPr>
        <p:spPr>
          <a:xfrm>
            <a:off x="214123" y="1600200"/>
            <a:ext cx="8777477" cy="4892675"/>
          </a:xfrm>
          <a:solidFill>
            <a:schemeClr val="accent1">
              <a:lumMod val="50000"/>
              <a:alpha val="22000"/>
            </a:schemeClr>
          </a:solidFill>
        </p:spPr>
        <p:txBody>
          <a:bodyPr>
            <a:normAutofit/>
          </a:bodyPr>
          <a:lstStyle/>
          <a:p>
            <a:pPr marL="0" indent="0">
              <a:lnSpc>
                <a:spcPct val="90000"/>
              </a:lnSpc>
              <a:spcBef>
                <a:spcPts val="0"/>
              </a:spcBef>
              <a:spcAft>
                <a:spcPts val="1200"/>
              </a:spcAft>
              <a:buNone/>
            </a:pPr>
            <a:r>
              <a:rPr lang="en-US" sz="2200" dirty="0">
                <a:solidFill>
                  <a:srgbClr val="FFFFFF"/>
                </a:solidFill>
              </a:rPr>
              <a:t>      Simpler (informal) DQO steps:</a:t>
            </a:r>
          </a:p>
          <a:p>
            <a:pPr marL="739775" lvl="1" indent="-344488">
              <a:lnSpc>
                <a:spcPct val="90000"/>
              </a:lnSpc>
              <a:spcBef>
                <a:spcPts val="0"/>
              </a:spcBef>
              <a:spcAft>
                <a:spcPts val="1200"/>
              </a:spcAft>
              <a:buFont typeface="+mj-lt"/>
              <a:buAutoNum type="arabicPeriod"/>
            </a:pPr>
            <a:r>
              <a:rPr lang="en-US" sz="2200" i="1" dirty="0">
                <a:solidFill>
                  <a:srgbClr val="FFFFCC"/>
                </a:solidFill>
              </a:rPr>
              <a:t>Define project goals and purpose of study</a:t>
            </a:r>
          </a:p>
          <a:p>
            <a:pPr marL="739775" lvl="1" indent="-344488">
              <a:lnSpc>
                <a:spcPct val="90000"/>
              </a:lnSpc>
              <a:spcBef>
                <a:spcPts val="0"/>
              </a:spcBef>
              <a:spcAft>
                <a:spcPts val="1200"/>
              </a:spcAft>
              <a:buFont typeface="+mj-lt"/>
              <a:buAutoNum type="arabicPeriod"/>
            </a:pPr>
            <a:r>
              <a:rPr lang="en-US" sz="2200" i="1" dirty="0">
                <a:solidFill>
                  <a:srgbClr val="FFFFCC"/>
                </a:solidFill>
              </a:rPr>
              <a:t>Identify how data will be used and by whom</a:t>
            </a:r>
          </a:p>
          <a:p>
            <a:pPr marL="739775" lvl="1" indent="-344488">
              <a:lnSpc>
                <a:spcPct val="90000"/>
              </a:lnSpc>
              <a:spcBef>
                <a:spcPts val="0"/>
              </a:spcBef>
              <a:spcAft>
                <a:spcPts val="1200"/>
              </a:spcAft>
              <a:buFont typeface="+mj-lt"/>
              <a:buAutoNum type="arabicPeriod"/>
            </a:pPr>
            <a:r>
              <a:rPr lang="en-US" sz="2200" i="1" dirty="0">
                <a:solidFill>
                  <a:srgbClr val="FFFFCC"/>
                </a:solidFill>
              </a:rPr>
              <a:t>Define project boundaries (area, time-frame, budget, etc.) </a:t>
            </a:r>
          </a:p>
          <a:p>
            <a:pPr marL="739775" lvl="1" indent="-344488">
              <a:lnSpc>
                <a:spcPct val="90000"/>
              </a:lnSpc>
              <a:spcBef>
                <a:spcPts val="0"/>
              </a:spcBef>
              <a:spcAft>
                <a:spcPts val="1200"/>
              </a:spcAft>
              <a:buFont typeface="+mj-lt"/>
              <a:buAutoNum type="arabicPeriod"/>
            </a:pPr>
            <a:r>
              <a:rPr lang="en-US" sz="2200" i="1" dirty="0">
                <a:solidFill>
                  <a:srgbClr val="FFFFCC"/>
                </a:solidFill>
              </a:rPr>
              <a:t>Identify all data sources (existing and to be collected)</a:t>
            </a:r>
          </a:p>
          <a:p>
            <a:pPr marL="739775" lvl="1" indent="-344488">
              <a:lnSpc>
                <a:spcPct val="90000"/>
              </a:lnSpc>
              <a:spcBef>
                <a:spcPts val="0"/>
              </a:spcBef>
              <a:spcAft>
                <a:spcPts val="1200"/>
              </a:spcAft>
              <a:buFont typeface="+mj-lt"/>
              <a:buAutoNum type="arabicPeriod"/>
            </a:pPr>
            <a:r>
              <a:rPr lang="en-US" sz="2200" i="1" dirty="0">
                <a:solidFill>
                  <a:srgbClr val="FFFFCC"/>
                </a:solidFill>
              </a:rPr>
              <a:t>Describe data collection methods</a:t>
            </a:r>
          </a:p>
          <a:p>
            <a:pPr marL="739775" lvl="1" indent="-344488">
              <a:lnSpc>
                <a:spcPct val="90000"/>
              </a:lnSpc>
              <a:spcBef>
                <a:spcPts val="0"/>
              </a:spcBef>
              <a:spcAft>
                <a:spcPts val="1200"/>
              </a:spcAft>
              <a:buFont typeface="+mj-lt"/>
              <a:buAutoNum type="arabicPeriod"/>
            </a:pPr>
            <a:r>
              <a:rPr lang="en-US" sz="2200" i="1" dirty="0">
                <a:solidFill>
                  <a:srgbClr val="FFFFCC"/>
                </a:solidFill>
              </a:rPr>
              <a:t>Describe how data will be analyzed and reported</a:t>
            </a:r>
          </a:p>
          <a:p>
            <a:pPr marL="0" indent="0">
              <a:lnSpc>
                <a:spcPct val="90000"/>
              </a:lnSpc>
              <a:spcBef>
                <a:spcPts val="600"/>
              </a:spcBef>
              <a:spcAft>
                <a:spcPts val="1200"/>
              </a:spcAft>
              <a:buNone/>
            </a:pPr>
            <a:r>
              <a:rPr lang="en-US" sz="2200" dirty="0">
                <a:solidFill>
                  <a:srgbClr val="FFFFFF"/>
                </a:solidFill>
              </a:rPr>
              <a:t>These essentially meet the EPA G-4 steps, but are more common sense.</a:t>
            </a:r>
          </a:p>
          <a:p>
            <a:pPr marL="0" indent="0">
              <a:lnSpc>
                <a:spcPct val="90000"/>
              </a:lnSpc>
              <a:spcBef>
                <a:spcPts val="600"/>
              </a:spcBef>
              <a:spcAft>
                <a:spcPts val="1200"/>
              </a:spcAft>
              <a:buNone/>
            </a:pPr>
            <a:r>
              <a:rPr lang="en-US" sz="2200" dirty="0">
                <a:solidFill>
                  <a:srgbClr val="FFFFFF"/>
                </a:solidFill>
              </a:rPr>
              <a:t>More informal data projects can have a more flexible DQO process.</a:t>
            </a:r>
          </a:p>
          <a:p>
            <a:pPr marL="0" indent="0">
              <a:lnSpc>
                <a:spcPct val="90000"/>
              </a:lnSpc>
              <a:spcBef>
                <a:spcPts val="600"/>
              </a:spcBef>
              <a:spcAft>
                <a:spcPts val="1200"/>
              </a:spcAft>
              <a:buNone/>
            </a:pPr>
            <a:r>
              <a:rPr lang="en-US" sz="2200" dirty="0">
                <a:solidFill>
                  <a:srgbClr val="FFFFFF"/>
                </a:solidFill>
              </a:rPr>
              <a:t>Ultimately, DQOs are logical steps to help your project succeed.</a:t>
            </a:r>
          </a:p>
          <a:p>
            <a:pPr>
              <a:lnSpc>
                <a:spcPct val="90000"/>
              </a:lnSpc>
            </a:pPr>
            <a:endParaRPr lang="en-US" sz="2100" dirty="0">
              <a:solidFill>
                <a:srgbClr val="FFFFFF"/>
              </a:solidFill>
            </a:endParaRPr>
          </a:p>
        </p:txBody>
      </p:sp>
      <p:sp>
        <p:nvSpPr>
          <p:cNvPr id="4" name="Slide Number Placeholder 3">
            <a:extLst>
              <a:ext uri="{FF2B5EF4-FFF2-40B4-BE49-F238E27FC236}">
                <a16:creationId xmlns:a16="http://schemas.microsoft.com/office/drawing/2014/main" id="{92D27E40-481C-4538-BE82-58011F3AA038}"/>
              </a:ext>
            </a:extLst>
          </p:cNvPr>
          <p:cNvSpPr>
            <a:spLocks noGrp="1"/>
          </p:cNvSpPr>
          <p:nvPr>
            <p:ph type="sldNum" sz="quarter" idx="12"/>
          </p:nvPr>
        </p:nvSpPr>
        <p:spPr>
          <a:xfrm>
            <a:off x="7208520" y="6173788"/>
            <a:ext cx="1352550" cy="365125"/>
          </a:xfrm>
        </p:spPr>
        <p:txBody>
          <a:bodyPr>
            <a:noAutofit/>
          </a:bodyPr>
          <a:lstStyle/>
          <a:p>
            <a:pPr>
              <a:spcAft>
                <a:spcPts val="600"/>
              </a:spcAft>
            </a:pPr>
            <a:fld id="{4E794493-AC3B-410B-BF08-4C1E37F6A2A0}" type="slidenum">
              <a:rPr lang="en-US" sz="2000">
                <a:solidFill>
                  <a:prstClr val="white">
                    <a:alpha val="80000"/>
                  </a:prstClr>
                </a:solidFill>
              </a:rPr>
              <a:pPr>
                <a:spcAft>
                  <a:spcPts val="600"/>
                </a:spcAft>
              </a:pPr>
              <a:t>27</a:t>
            </a:fld>
            <a:endParaRPr lang="en-US" sz="2000" dirty="0">
              <a:solidFill>
                <a:prstClr val="white">
                  <a:alpha val="80000"/>
                </a:prstClr>
              </a:solidFill>
            </a:endParaRPr>
          </a:p>
        </p:txBody>
      </p:sp>
    </p:spTree>
    <p:extLst>
      <p:ext uri="{BB962C8B-B14F-4D97-AF65-F5344CB8AC3E}">
        <p14:creationId xmlns:p14="http://schemas.microsoft.com/office/powerpoint/2010/main" val="247955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152400" y="228600"/>
            <a:ext cx="5105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fontAlgn="auto">
              <a:lnSpc>
                <a:spcPct val="90000"/>
              </a:lnSpc>
              <a:spcAft>
                <a:spcPts val="600"/>
              </a:spcAft>
              <a:buClrTx/>
              <a:buSzTx/>
              <a:tabLst/>
              <a:defRPr/>
            </a:pPr>
            <a:r>
              <a:rPr kumimoji="0" lang="en-US" altLang="en-US" sz="4700" b="0" i="0" u="none" strike="noStrike" cap="none" spc="0" normalizeH="0" baseline="0" noProof="0" dirty="0">
                <a:ln>
                  <a:noFill/>
                </a:ln>
                <a:solidFill>
                  <a:schemeClr val="accent6">
                    <a:lumMod val="50000"/>
                  </a:schemeClr>
                </a:solidFill>
                <a:effectLst/>
                <a:uLnTx/>
                <a:uFillTx/>
              </a:rPr>
              <a:t>Data Interpretation</a:t>
            </a:r>
          </a:p>
        </p:txBody>
      </p:sp>
      <p:sp>
        <p:nvSpPr>
          <p:cNvPr id="190469" name="Rectangle 5"/>
          <p:cNvSpPr>
            <a:spLocks noChangeArrowheads="1"/>
          </p:cNvSpPr>
          <p:nvPr/>
        </p:nvSpPr>
        <p:spPr bwMode="auto">
          <a:xfrm>
            <a:off x="76200" y="1219200"/>
            <a:ext cx="4495800" cy="5562600"/>
          </a:xfrm>
          <a:prstGeom prst="rect">
            <a:avLst/>
          </a:prstGeom>
        </p:spPr>
        <p:txBody>
          <a:bodyPr vert="horz" lIns="91440" tIns="45720" rIns="91440" bIns="45720" rtlCol="0">
            <a:normAutofit/>
          </a:bodyPr>
          <a:lstStyle/>
          <a:p>
            <a:pPr marL="114300" marR="0" lvl="0" fontAlgn="auto">
              <a:lnSpc>
                <a:spcPct val="110000"/>
              </a:lnSpc>
              <a:spcBef>
                <a:spcPts val="1800"/>
              </a:spcBef>
              <a:spcAft>
                <a:spcPts val="0"/>
              </a:spcAft>
              <a:buClrTx/>
              <a:buSzPct val="100000"/>
              <a:tabLst/>
              <a:defRPr/>
            </a:pPr>
            <a:r>
              <a:rPr kumimoji="0" lang="en-US" b="0" i="0" u="none" strike="noStrike" cap="none" spc="0" normalizeH="0" baseline="0" noProof="0" dirty="0">
                <a:ln>
                  <a:noFill/>
                </a:ln>
                <a:solidFill>
                  <a:schemeClr val="bg2">
                    <a:lumMod val="25000"/>
                  </a:schemeClr>
                </a:solidFill>
                <a:effectLst/>
                <a:uLnTx/>
                <a:uFillTx/>
              </a:rPr>
              <a:t>Each chemical (“analyte”, “parameter”, etc.) is unique.</a:t>
            </a:r>
          </a:p>
          <a:p>
            <a:pPr marL="114300" marR="0" lvl="0" fontAlgn="auto">
              <a:lnSpc>
                <a:spcPct val="110000"/>
              </a:lnSpc>
              <a:spcBef>
                <a:spcPts val="1800"/>
              </a:spcBef>
              <a:spcAft>
                <a:spcPts val="0"/>
              </a:spcAft>
              <a:buClrTx/>
              <a:buSzPct val="100000"/>
              <a:tabLst/>
              <a:defRPr/>
            </a:pPr>
            <a:r>
              <a:rPr lang="en-US" dirty="0">
                <a:solidFill>
                  <a:schemeClr val="bg2">
                    <a:lumMod val="25000"/>
                  </a:schemeClr>
                </a:solidFill>
              </a:rPr>
              <a:t>Many have limits in the Oklahoma WQS; some do not.</a:t>
            </a:r>
          </a:p>
          <a:p>
            <a:pPr marL="114300" marR="0" lvl="0" fontAlgn="auto">
              <a:lnSpc>
                <a:spcPct val="110000"/>
              </a:lnSpc>
              <a:spcBef>
                <a:spcPts val="1800"/>
              </a:spcBef>
              <a:spcAft>
                <a:spcPts val="0"/>
              </a:spcAft>
              <a:buClrTx/>
              <a:buSzPct val="100000"/>
              <a:tabLst/>
              <a:defRPr/>
            </a:pPr>
            <a:r>
              <a:rPr kumimoji="0" lang="en-US" b="0" i="0" u="none" strike="noStrike" cap="none" spc="0" normalizeH="0" baseline="0" noProof="0" dirty="0">
                <a:ln>
                  <a:noFill/>
                </a:ln>
                <a:solidFill>
                  <a:schemeClr val="bg2">
                    <a:lumMod val="25000"/>
                  </a:schemeClr>
                </a:solidFill>
                <a:effectLst/>
                <a:uLnTx/>
                <a:uFillTx/>
              </a:rPr>
              <a:t>OKR04 does not require the MS4 to confirm violations of WQS.</a:t>
            </a:r>
          </a:p>
          <a:p>
            <a:pPr marL="114300" marR="0" lvl="0" fontAlgn="auto">
              <a:lnSpc>
                <a:spcPct val="110000"/>
              </a:lnSpc>
              <a:spcBef>
                <a:spcPts val="1800"/>
              </a:spcBef>
              <a:spcAft>
                <a:spcPts val="0"/>
              </a:spcAft>
              <a:buClrTx/>
              <a:buSzPct val="100000"/>
              <a:tabLst/>
              <a:defRPr/>
            </a:pPr>
            <a:r>
              <a:rPr lang="en-US" dirty="0">
                <a:solidFill>
                  <a:schemeClr val="bg2">
                    <a:lumMod val="25000"/>
                  </a:schemeClr>
                </a:solidFill>
              </a:rPr>
              <a:t>N</a:t>
            </a:r>
            <a:r>
              <a:rPr kumimoji="0" lang="en-US" b="0" i="0" u="none" strike="noStrike" cap="none" spc="0" normalizeH="0" baseline="0" noProof="0" dirty="0">
                <a:ln>
                  <a:noFill/>
                </a:ln>
                <a:solidFill>
                  <a:schemeClr val="bg2">
                    <a:lumMod val="25000"/>
                  </a:schemeClr>
                </a:solidFill>
                <a:effectLst/>
                <a:uLnTx/>
                <a:uFillTx/>
              </a:rPr>
              <a:t>o pollutants are allowed in stormwater runoff, period.</a:t>
            </a:r>
          </a:p>
          <a:p>
            <a:pPr marL="114300" marR="0" lvl="0" fontAlgn="auto">
              <a:lnSpc>
                <a:spcPct val="110000"/>
              </a:lnSpc>
              <a:spcBef>
                <a:spcPts val="1800"/>
              </a:spcBef>
              <a:spcAft>
                <a:spcPts val="0"/>
              </a:spcAft>
              <a:buClrTx/>
              <a:buSzPct val="100000"/>
              <a:tabLst/>
              <a:defRPr/>
            </a:pPr>
            <a:r>
              <a:rPr lang="en-US" dirty="0">
                <a:solidFill>
                  <a:schemeClr val="bg2">
                    <a:lumMod val="25000"/>
                  </a:schemeClr>
                </a:solidFill>
              </a:rPr>
              <a:t>Some tests measure the effects of chemical pollutants (pH, conductivity, BOD, DO, TDS, TSS, turbidity).</a:t>
            </a:r>
          </a:p>
          <a:p>
            <a:pPr marL="114300" marR="0" lvl="0" fontAlgn="auto">
              <a:lnSpc>
                <a:spcPct val="110000"/>
              </a:lnSpc>
              <a:spcBef>
                <a:spcPts val="1800"/>
              </a:spcBef>
              <a:spcAft>
                <a:spcPts val="0"/>
              </a:spcAft>
              <a:buClrTx/>
              <a:buSzPct val="100000"/>
              <a:tabLst/>
              <a:defRPr/>
            </a:pPr>
            <a:r>
              <a:rPr lang="en-US" dirty="0">
                <a:solidFill>
                  <a:schemeClr val="bg2">
                    <a:lumMod val="25000"/>
                  </a:schemeClr>
                </a:solidFill>
              </a:rPr>
              <a:t>Some chemical tests measure different “forms”,  (e.g., nitrogen as NO</a:t>
            </a:r>
            <a:r>
              <a:rPr lang="en-US" b="1" baseline="-25000" dirty="0">
                <a:solidFill>
                  <a:schemeClr val="bg2">
                    <a:lumMod val="25000"/>
                  </a:schemeClr>
                </a:solidFill>
              </a:rPr>
              <a:t>3</a:t>
            </a:r>
            <a:r>
              <a:rPr lang="en-US" b="1" baseline="30000" dirty="0">
                <a:solidFill>
                  <a:schemeClr val="bg2">
                    <a:lumMod val="25000"/>
                  </a:schemeClr>
                </a:solidFill>
              </a:rPr>
              <a:t>- </a:t>
            </a:r>
            <a:r>
              <a:rPr lang="en-US" dirty="0">
                <a:solidFill>
                  <a:schemeClr val="bg2">
                    <a:lumMod val="25000"/>
                  </a:schemeClr>
                </a:solidFill>
              </a:rPr>
              <a:t>  NO</a:t>
            </a:r>
            <a:r>
              <a:rPr lang="en-US" b="1" baseline="-25000" dirty="0">
                <a:solidFill>
                  <a:schemeClr val="bg2">
                    <a:lumMod val="25000"/>
                  </a:schemeClr>
                </a:solidFill>
              </a:rPr>
              <a:t>2</a:t>
            </a:r>
            <a:r>
              <a:rPr lang="en-US" b="1" baseline="30000" dirty="0">
                <a:solidFill>
                  <a:schemeClr val="bg2">
                    <a:lumMod val="25000"/>
                  </a:schemeClr>
                </a:solidFill>
              </a:rPr>
              <a:t>- </a:t>
            </a:r>
            <a:r>
              <a:rPr lang="en-US" dirty="0">
                <a:solidFill>
                  <a:schemeClr val="bg2">
                    <a:lumMod val="25000"/>
                  </a:schemeClr>
                </a:solidFill>
              </a:rPr>
              <a:t>  NH</a:t>
            </a:r>
            <a:r>
              <a:rPr lang="en-US" b="1" baseline="-25000" dirty="0">
                <a:solidFill>
                  <a:schemeClr val="bg2">
                    <a:lumMod val="25000"/>
                  </a:schemeClr>
                </a:solidFill>
              </a:rPr>
              <a:t>3 </a:t>
            </a:r>
            <a:r>
              <a:rPr lang="en-US" dirty="0">
                <a:solidFill>
                  <a:schemeClr val="bg2">
                    <a:lumMod val="25000"/>
                  </a:schemeClr>
                </a:solidFill>
              </a:rPr>
              <a:t>  NH</a:t>
            </a:r>
            <a:r>
              <a:rPr lang="en-US" b="1" baseline="-25000" dirty="0">
                <a:solidFill>
                  <a:schemeClr val="bg2">
                    <a:lumMod val="25000"/>
                  </a:schemeClr>
                </a:solidFill>
              </a:rPr>
              <a:t>4</a:t>
            </a:r>
            <a:r>
              <a:rPr lang="en-US" b="1" baseline="30000" dirty="0">
                <a:solidFill>
                  <a:schemeClr val="bg2">
                    <a:lumMod val="25000"/>
                  </a:schemeClr>
                </a:solidFill>
              </a:rPr>
              <a:t>+</a:t>
            </a:r>
            <a:r>
              <a:rPr lang="en-US" dirty="0">
                <a:solidFill>
                  <a:schemeClr val="bg2">
                    <a:lumMod val="25000"/>
                  </a:schemeClr>
                </a:solidFill>
              </a:rPr>
              <a:t>   TN   TKN   ORN)  </a:t>
            </a:r>
            <a:endParaRPr kumimoji="0" lang="en-US" b="0" i="0" u="none" strike="noStrike" cap="none" spc="0" normalizeH="0" baseline="0" noProof="0" dirty="0">
              <a:ln>
                <a:noFill/>
              </a:ln>
              <a:solidFill>
                <a:schemeClr val="bg2">
                  <a:lumMod val="25000"/>
                </a:schemeClr>
              </a:solidFill>
              <a:effectLst/>
              <a:uLnTx/>
              <a:uFillTx/>
            </a:endParaRPr>
          </a:p>
        </p:txBody>
      </p:sp>
      <p:pic>
        <p:nvPicPr>
          <p:cNvPr id="204816" name="Picture 16" descr="C:\Users\rsmith\AppData\Local\Microsoft\Windows\Temporary Internet Files\Content.IE5\JTHFL0OG\MP900402696[1].jpg"/>
          <p:cNvPicPr>
            <a:picLocks noChangeAspect="1" noChangeArrowheads="1"/>
          </p:cNvPicPr>
          <p:nvPr/>
        </p:nvPicPr>
        <p:blipFill rotWithShape="1">
          <a:blip r:embed="rId3" cstate="print">
            <a:duotone>
              <a:prstClr val="black"/>
              <a:prstClr val="white"/>
            </a:duotone>
          </a:blip>
          <a:srcRect l="24060" r="10107"/>
          <a:stretch/>
        </p:blipFill>
        <p:spPr bwMode="auto">
          <a:xfrm>
            <a:off x="4572000" y="10"/>
            <a:ext cx="4572000" cy="6857990"/>
          </a:xfrm>
          <a:custGeom>
            <a:avLst/>
            <a:gdLst/>
            <a:ahLst/>
            <a:cxnLst/>
            <a:rect l="l" t="t" r="r" b="b"/>
            <a:pathLst>
              <a:path w="6096000" h="6858000">
                <a:moveTo>
                  <a:pt x="3068432" y="0"/>
                </a:moveTo>
                <a:lnTo>
                  <a:pt x="6096000" y="0"/>
                </a:lnTo>
                <a:lnTo>
                  <a:pt x="6096000"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a:noFill/>
        </p:spPr>
      </p:pic>
      <p:sp>
        <p:nvSpPr>
          <p:cNvPr id="153" name="Freeform: Shape 152">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1854498"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3"/>
          <p:cNvSpPr>
            <a:spLocks noGrp="1"/>
          </p:cNvSpPr>
          <p:nvPr>
            <p:ph type="sldNum" sz="quarter" idx="12"/>
          </p:nvPr>
        </p:nvSpPr>
        <p:spPr>
          <a:xfrm>
            <a:off x="8001000" y="6096000"/>
            <a:ext cx="644652" cy="457200"/>
          </a:xfrm>
          <a:prstGeom prst="ellipse">
            <a:avLst/>
          </a:prstGeom>
          <a:solidFill>
            <a:schemeClr val="tx1">
              <a:alpha val="80000"/>
            </a:schemeClr>
          </a:solidFill>
          <a:ln w="19050">
            <a:noFill/>
          </a:ln>
        </p:spPr>
        <p:txBody>
          <a:bodyPr vert="horz" lIns="91440" tIns="45720" rIns="91440" bIns="45720" rtlCol="0" anchor="ctr">
            <a:noAutofit/>
          </a:bodyPr>
          <a:lstStyle/>
          <a:p>
            <a:pPr algn="ctr">
              <a:spcAft>
                <a:spcPts val="600"/>
              </a:spcAft>
              <a:defRPr/>
            </a:pPr>
            <a:fld id="{0DD2E90C-1304-4259-ACD7-07B91FDCA4F0}" type="slidenum">
              <a:rPr lang="en-US" sz="2000">
                <a:solidFill>
                  <a:schemeClr val="bg1"/>
                </a:solidFill>
                <a:latin typeface="Calibri" panose="020F0502020204030204"/>
              </a:rPr>
              <a:pPr algn="ctr">
                <a:spcAft>
                  <a:spcPts val="600"/>
                </a:spcAft>
                <a:defRPr/>
              </a:pPr>
              <a:t>28</a:t>
            </a:fld>
            <a:endParaRPr lang="en-US" sz="2000" dirty="0">
              <a:solidFill>
                <a:schemeClr val="bg1"/>
              </a:solidFill>
              <a:latin typeface="Calibri" panose="020F0502020204030204"/>
            </a:endParaRPr>
          </a:p>
        </p:txBody>
      </p:sp>
    </p:spTree>
    <p:extLst>
      <p:ext uri="{BB962C8B-B14F-4D97-AF65-F5344CB8AC3E}">
        <p14:creationId xmlns:p14="http://schemas.microsoft.com/office/powerpoint/2010/main" val="3262923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p:cNvSpPr txBox="1">
            <a:spLocks noChangeArrowheads="1"/>
          </p:cNvSpPr>
          <p:nvPr/>
        </p:nvSpPr>
        <p:spPr>
          <a:xfrm>
            <a:off x="344509" y="294538"/>
            <a:ext cx="8106154" cy="1033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sz="3500" kern="1200" dirty="0">
                <a:solidFill>
                  <a:srgbClr val="FFFFFF"/>
                </a:solidFill>
                <a:latin typeface="+mj-lt"/>
                <a:ea typeface="+mj-ea"/>
                <a:cs typeface="+mj-cs"/>
              </a:rPr>
              <a:t>DQOs:  How Will Your Data Be Used ?</a:t>
            </a:r>
          </a:p>
        </p:txBody>
      </p:sp>
      <p:sp>
        <p:nvSpPr>
          <p:cNvPr id="184325" name="Rectangle 5"/>
          <p:cNvSpPr>
            <a:spLocks noChangeArrowheads="1"/>
          </p:cNvSpPr>
          <p:nvPr/>
        </p:nvSpPr>
        <p:spPr bwMode="auto">
          <a:xfrm>
            <a:off x="152400" y="1752600"/>
            <a:ext cx="8799485" cy="4724400"/>
          </a:xfrm>
          <a:prstGeom prst="rect">
            <a:avLst/>
          </a:prstGeom>
        </p:spPr>
        <p:txBody>
          <a:bodyPr vert="horz" lIns="91440" tIns="45720" rIns="91440" bIns="45720" rtlCol="0" anchor="ctr">
            <a:normAutofit/>
          </a:bodyPr>
          <a:lstStyle/>
          <a:p>
            <a:pPr marL="114300">
              <a:lnSpc>
                <a:spcPts val="2800"/>
              </a:lnSpc>
              <a:spcAft>
                <a:spcPts val="1200"/>
              </a:spcAft>
              <a:buSzPct val="100000"/>
            </a:pPr>
            <a:r>
              <a:rPr lang="en-US" sz="2100" u="sng" dirty="0"/>
              <a:t>Permitting Authority</a:t>
            </a:r>
            <a:r>
              <a:rPr lang="en-US" sz="2100" dirty="0"/>
              <a:t> – </a:t>
            </a:r>
            <a:r>
              <a:rPr lang="en-US" sz="2100" dirty="0">
                <a:solidFill>
                  <a:schemeClr val="accent1">
                    <a:lumMod val="75000"/>
                  </a:schemeClr>
                </a:solidFill>
              </a:rPr>
              <a:t>Annual Reports, DMRs, program audits, compliance &amp; enforcement).</a:t>
            </a:r>
          </a:p>
          <a:p>
            <a:pPr marL="114300">
              <a:lnSpc>
                <a:spcPts val="2800"/>
              </a:lnSpc>
              <a:spcAft>
                <a:spcPts val="1200"/>
              </a:spcAft>
              <a:buSzPct val="100000"/>
            </a:pPr>
            <a:r>
              <a:rPr lang="en-US" sz="2100" u="sng" dirty="0"/>
              <a:t>State and Federal Agencies</a:t>
            </a:r>
            <a:r>
              <a:rPr lang="en-US" sz="2100" dirty="0"/>
              <a:t> – </a:t>
            </a:r>
            <a:r>
              <a:rPr lang="en-US" sz="2100" dirty="0">
                <a:solidFill>
                  <a:schemeClr val="accent1">
                    <a:lumMod val="75000"/>
                  </a:schemeClr>
                </a:solidFill>
              </a:rPr>
              <a:t>agencies need local data for WQ projects and investigations.</a:t>
            </a:r>
          </a:p>
          <a:p>
            <a:pPr marL="114300">
              <a:lnSpc>
                <a:spcPts val="2800"/>
              </a:lnSpc>
              <a:spcAft>
                <a:spcPts val="1200"/>
              </a:spcAft>
              <a:buSzPct val="100000"/>
            </a:pPr>
            <a:r>
              <a:rPr lang="en-US" sz="2100" u="sng" dirty="0"/>
              <a:t>City Councils &amp; County Commissions</a:t>
            </a:r>
            <a:r>
              <a:rPr lang="en-US" sz="2100" dirty="0"/>
              <a:t> – </a:t>
            </a:r>
            <a:r>
              <a:rPr lang="en-US" sz="2100" dirty="0">
                <a:solidFill>
                  <a:schemeClr val="accent1">
                    <a:lumMod val="75000"/>
                  </a:schemeClr>
                </a:solidFill>
              </a:rPr>
              <a:t>program updates, budgets, justify additional resources or changes to ordinances, etc.</a:t>
            </a:r>
          </a:p>
          <a:p>
            <a:pPr marL="114300">
              <a:lnSpc>
                <a:spcPts val="2800"/>
              </a:lnSpc>
              <a:spcAft>
                <a:spcPts val="1200"/>
              </a:spcAft>
              <a:buSzPct val="100000"/>
            </a:pPr>
            <a:r>
              <a:rPr lang="en-US" sz="2100" u="sng" dirty="0"/>
              <a:t>Internal Staff Requests</a:t>
            </a:r>
            <a:r>
              <a:rPr lang="en-US" sz="2100" dirty="0"/>
              <a:t> – </a:t>
            </a:r>
            <a:r>
              <a:rPr lang="en-US" sz="2100" dirty="0">
                <a:solidFill>
                  <a:schemeClr val="accent1">
                    <a:lumMod val="75000"/>
                  </a:schemeClr>
                </a:solidFill>
              </a:rPr>
              <a:t>information flow within city.</a:t>
            </a:r>
          </a:p>
          <a:p>
            <a:pPr marL="114300">
              <a:lnSpc>
                <a:spcPts val="2800"/>
              </a:lnSpc>
              <a:spcAft>
                <a:spcPts val="1200"/>
              </a:spcAft>
              <a:buSzPct val="100000"/>
            </a:pPr>
            <a:r>
              <a:rPr lang="en-US" sz="2100" u="sng" dirty="0"/>
              <a:t>Citizens / Local Parties</a:t>
            </a:r>
            <a:r>
              <a:rPr lang="en-US" sz="2100" dirty="0"/>
              <a:t> – </a:t>
            </a:r>
            <a:r>
              <a:rPr lang="en-US" sz="2100" dirty="0">
                <a:solidFill>
                  <a:schemeClr val="accent1">
                    <a:lumMod val="75000"/>
                  </a:schemeClr>
                </a:solidFill>
              </a:rPr>
              <a:t>public education, local WQ concerns.</a:t>
            </a:r>
          </a:p>
          <a:p>
            <a:pPr marL="114300">
              <a:lnSpc>
                <a:spcPts val="2800"/>
              </a:lnSpc>
              <a:spcAft>
                <a:spcPts val="1200"/>
              </a:spcAft>
              <a:buSzPct val="100000"/>
            </a:pPr>
            <a:r>
              <a:rPr lang="en-US" sz="2100" u="sng" dirty="0"/>
              <a:t>Local Enforcement Actions</a:t>
            </a:r>
            <a:r>
              <a:rPr lang="en-US" sz="2100" dirty="0"/>
              <a:t> – </a:t>
            </a:r>
            <a:r>
              <a:rPr lang="en-US" sz="2100" dirty="0">
                <a:solidFill>
                  <a:schemeClr val="accent1">
                    <a:lumMod val="75000"/>
                  </a:schemeClr>
                </a:solidFill>
              </a:rPr>
              <a:t>building your case.</a:t>
            </a:r>
          </a:p>
          <a:p>
            <a:pPr marL="114300">
              <a:lnSpc>
                <a:spcPts val="2800"/>
              </a:lnSpc>
              <a:spcAft>
                <a:spcPts val="1200"/>
              </a:spcAft>
              <a:buSzPct val="100000"/>
            </a:pPr>
            <a:r>
              <a:rPr lang="en-US" sz="2100" u="sng" dirty="0"/>
              <a:t>Local Media</a:t>
            </a:r>
            <a:r>
              <a:rPr lang="en-US" sz="2100" dirty="0"/>
              <a:t> – </a:t>
            </a:r>
            <a:r>
              <a:rPr lang="en-US" sz="2100" dirty="0">
                <a:solidFill>
                  <a:schemeClr val="accent1">
                    <a:lumMod val="75000"/>
                  </a:schemeClr>
                </a:solidFill>
              </a:rPr>
              <a:t>radio, newspaper, television.</a:t>
            </a:r>
          </a:p>
        </p:txBody>
      </p:sp>
      <p:sp>
        <p:nvSpPr>
          <p:cNvPr id="5" name="Slide Number Placeholder 3"/>
          <p:cNvSpPr>
            <a:spLocks noGrp="1"/>
          </p:cNvSpPr>
          <p:nvPr>
            <p:ph type="sldNum" sz="quarter" idx="12"/>
          </p:nvPr>
        </p:nvSpPr>
        <p:spPr>
          <a:xfrm>
            <a:off x="8089092" y="6198337"/>
            <a:ext cx="639234" cy="365125"/>
          </a:xfrm>
        </p:spPr>
        <p:txBody>
          <a:bodyPr vert="horz" lIns="91440" tIns="45720" rIns="91440" bIns="45720" rtlCol="0" anchor="ctr">
            <a:noAutofit/>
          </a:bodyPr>
          <a:lstStyle/>
          <a:p>
            <a:pPr>
              <a:spcAft>
                <a:spcPts val="600"/>
              </a:spcAft>
            </a:pPr>
            <a:fld id="{53E71495-1E80-4681-B148-2E4C0A8741B4}" type="slidenum">
              <a:rPr lang="en-US" sz="2000">
                <a:solidFill>
                  <a:schemeClr val="tx1">
                    <a:lumMod val="50000"/>
                    <a:lumOff val="50000"/>
                  </a:schemeClr>
                </a:solidFill>
              </a:rPr>
              <a:pPr>
                <a:spcAft>
                  <a:spcPts val="600"/>
                </a:spcAft>
              </a:pPr>
              <a:t>29</a:t>
            </a:fld>
            <a:endParaRPr lang="en-US" sz="2000" dirty="0">
              <a:solidFill>
                <a:schemeClr val="tx1">
                  <a:lumMod val="50000"/>
                  <a:lumOff val="50000"/>
                </a:schemeClr>
              </a:solidFill>
            </a:endParaRPr>
          </a:p>
        </p:txBody>
      </p:sp>
    </p:spTree>
    <p:extLst>
      <p:ext uri="{BB962C8B-B14F-4D97-AF65-F5344CB8AC3E}">
        <p14:creationId xmlns:p14="http://schemas.microsoft.com/office/powerpoint/2010/main" val="162562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 on document with pen">
            <a:extLst>
              <a:ext uri="{FF2B5EF4-FFF2-40B4-BE49-F238E27FC236}">
                <a16:creationId xmlns:a16="http://schemas.microsoft.com/office/drawing/2014/main" id="{6A1928F7-A3E3-DBAB-319F-2759C722FF3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1000" r="-1" b="-1"/>
          <a:stretch/>
        </p:blipFill>
        <p:spPr>
          <a:xfrm>
            <a:off x="20" y="10"/>
            <a:ext cx="9143979" cy="6857990"/>
          </a:xfrm>
          <a:prstGeom prst="rect">
            <a:avLst/>
          </a:prstGeom>
        </p:spPr>
      </p:pic>
      <p:sp>
        <p:nvSpPr>
          <p:cNvPr id="4" name="Title 3"/>
          <p:cNvSpPr>
            <a:spLocks noGrp="1"/>
          </p:cNvSpPr>
          <p:nvPr>
            <p:ph type="title"/>
          </p:nvPr>
        </p:nvSpPr>
        <p:spPr>
          <a:xfrm>
            <a:off x="457200" y="365125"/>
            <a:ext cx="8058150" cy="1325563"/>
          </a:xfrm>
        </p:spPr>
        <p:txBody>
          <a:bodyPr>
            <a:normAutofit/>
          </a:bodyPr>
          <a:lstStyle/>
          <a:p>
            <a:pPr algn="l"/>
            <a:r>
              <a:rPr lang="en-US" sz="4700" b="1" dirty="0">
                <a:solidFill>
                  <a:schemeClr val="accent6">
                    <a:lumMod val="20000"/>
                    <a:lumOff val="80000"/>
                  </a:schemeClr>
                </a:solidFill>
              </a:rPr>
              <a:t>QA</a:t>
            </a:r>
            <a:r>
              <a:rPr lang="en-US" sz="4700" dirty="0">
                <a:solidFill>
                  <a:schemeClr val="accent6">
                    <a:lumMod val="20000"/>
                    <a:lumOff val="80000"/>
                  </a:schemeClr>
                </a:solidFill>
              </a:rPr>
              <a:t> and </a:t>
            </a:r>
            <a:r>
              <a:rPr lang="en-US" sz="4700" b="1" dirty="0">
                <a:solidFill>
                  <a:schemeClr val="accent6">
                    <a:lumMod val="20000"/>
                    <a:lumOff val="80000"/>
                  </a:schemeClr>
                </a:solidFill>
              </a:rPr>
              <a:t>QC</a:t>
            </a:r>
            <a:r>
              <a:rPr lang="en-US" sz="4700" dirty="0">
                <a:solidFill>
                  <a:schemeClr val="accent6">
                    <a:lumMod val="20000"/>
                    <a:lumOff val="80000"/>
                  </a:schemeClr>
                </a:solidFill>
              </a:rPr>
              <a:t> In Water Quality</a:t>
            </a:r>
          </a:p>
        </p:txBody>
      </p:sp>
      <p:sp>
        <p:nvSpPr>
          <p:cNvPr id="2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1681544"/>
            <a:ext cx="7269480" cy="18288"/>
          </a:xfrm>
          <a:custGeom>
            <a:avLst/>
            <a:gdLst>
              <a:gd name="connsiteX0" fmla="*/ 0 w 7269480"/>
              <a:gd name="connsiteY0" fmla="*/ 0 h 18288"/>
              <a:gd name="connsiteX1" fmla="*/ 733557 w 7269480"/>
              <a:gd name="connsiteY1" fmla="*/ 0 h 18288"/>
              <a:gd name="connsiteX2" fmla="*/ 1249029 w 7269480"/>
              <a:gd name="connsiteY2" fmla="*/ 0 h 18288"/>
              <a:gd name="connsiteX3" fmla="*/ 1764501 w 7269480"/>
              <a:gd name="connsiteY3" fmla="*/ 0 h 18288"/>
              <a:gd name="connsiteX4" fmla="*/ 2207278 w 7269480"/>
              <a:gd name="connsiteY4" fmla="*/ 0 h 18288"/>
              <a:gd name="connsiteX5" fmla="*/ 3013530 w 7269480"/>
              <a:gd name="connsiteY5" fmla="*/ 0 h 18288"/>
              <a:gd name="connsiteX6" fmla="*/ 3819781 w 7269480"/>
              <a:gd name="connsiteY6" fmla="*/ 0 h 18288"/>
              <a:gd name="connsiteX7" fmla="*/ 4626033 w 7269480"/>
              <a:gd name="connsiteY7" fmla="*/ 0 h 18288"/>
              <a:gd name="connsiteX8" fmla="*/ 5068810 w 7269480"/>
              <a:gd name="connsiteY8" fmla="*/ 0 h 18288"/>
              <a:gd name="connsiteX9" fmla="*/ 5656977 w 7269480"/>
              <a:gd name="connsiteY9" fmla="*/ 0 h 18288"/>
              <a:gd name="connsiteX10" fmla="*/ 6099755 w 7269480"/>
              <a:gd name="connsiteY10" fmla="*/ 0 h 18288"/>
              <a:gd name="connsiteX11" fmla="*/ 7269480 w 7269480"/>
              <a:gd name="connsiteY11" fmla="*/ 0 h 18288"/>
              <a:gd name="connsiteX12" fmla="*/ 7269480 w 7269480"/>
              <a:gd name="connsiteY12" fmla="*/ 18288 h 18288"/>
              <a:gd name="connsiteX13" fmla="*/ 6463229 w 7269480"/>
              <a:gd name="connsiteY13" fmla="*/ 18288 h 18288"/>
              <a:gd name="connsiteX14" fmla="*/ 6020451 w 7269480"/>
              <a:gd name="connsiteY14" fmla="*/ 18288 h 18288"/>
              <a:gd name="connsiteX15" fmla="*/ 5504979 w 7269480"/>
              <a:gd name="connsiteY15" fmla="*/ 18288 h 18288"/>
              <a:gd name="connsiteX16" fmla="*/ 4989507 w 7269480"/>
              <a:gd name="connsiteY16" fmla="*/ 18288 h 18288"/>
              <a:gd name="connsiteX17" fmla="*/ 4474035 w 7269480"/>
              <a:gd name="connsiteY17" fmla="*/ 18288 h 18288"/>
              <a:gd name="connsiteX18" fmla="*/ 3958562 w 7269480"/>
              <a:gd name="connsiteY18" fmla="*/ 18288 h 18288"/>
              <a:gd name="connsiteX19" fmla="*/ 3443090 w 7269480"/>
              <a:gd name="connsiteY19" fmla="*/ 18288 h 18288"/>
              <a:gd name="connsiteX20" fmla="*/ 2709533 w 7269480"/>
              <a:gd name="connsiteY20" fmla="*/ 18288 h 18288"/>
              <a:gd name="connsiteX21" fmla="*/ 2194061 w 7269480"/>
              <a:gd name="connsiteY21" fmla="*/ 18288 h 18288"/>
              <a:gd name="connsiteX22" fmla="*/ 1751284 w 7269480"/>
              <a:gd name="connsiteY22" fmla="*/ 18288 h 18288"/>
              <a:gd name="connsiteX23" fmla="*/ 1163117 w 7269480"/>
              <a:gd name="connsiteY23" fmla="*/ 18288 h 18288"/>
              <a:gd name="connsiteX24" fmla="*/ 0 w 7269480"/>
              <a:gd name="connsiteY24" fmla="*/ 18288 h 18288"/>
              <a:gd name="connsiteX25" fmla="*/ 0 w 7269480"/>
              <a:gd name="connsiteY25" fmla="*/ 0 h 18288"/>
              <a:gd name="connsiteX0" fmla="*/ 0 w 7269480"/>
              <a:gd name="connsiteY0" fmla="*/ 0 h 18288"/>
              <a:gd name="connsiteX1" fmla="*/ 515472 w 7269480"/>
              <a:gd name="connsiteY1" fmla="*/ 0 h 18288"/>
              <a:gd name="connsiteX2" fmla="*/ 958250 w 7269480"/>
              <a:gd name="connsiteY2" fmla="*/ 0 h 18288"/>
              <a:gd name="connsiteX3" fmla="*/ 1473722 w 7269480"/>
              <a:gd name="connsiteY3" fmla="*/ 0 h 18288"/>
              <a:gd name="connsiteX4" fmla="*/ 2134584 w 7269480"/>
              <a:gd name="connsiteY4" fmla="*/ 0 h 18288"/>
              <a:gd name="connsiteX5" fmla="*/ 2868140 w 7269480"/>
              <a:gd name="connsiteY5" fmla="*/ 0 h 18288"/>
              <a:gd name="connsiteX6" fmla="*/ 3674392 w 7269480"/>
              <a:gd name="connsiteY6" fmla="*/ 0 h 18288"/>
              <a:gd name="connsiteX7" fmla="*/ 4480643 w 7269480"/>
              <a:gd name="connsiteY7" fmla="*/ 0 h 18288"/>
              <a:gd name="connsiteX8" fmla="*/ 5068810 w 7269480"/>
              <a:gd name="connsiteY8" fmla="*/ 0 h 18288"/>
              <a:gd name="connsiteX9" fmla="*/ 5802367 w 7269480"/>
              <a:gd name="connsiteY9" fmla="*/ 0 h 18288"/>
              <a:gd name="connsiteX10" fmla="*/ 6463229 w 7269480"/>
              <a:gd name="connsiteY10" fmla="*/ 0 h 18288"/>
              <a:gd name="connsiteX11" fmla="*/ 7269480 w 7269480"/>
              <a:gd name="connsiteY11" fmla="*/ 0 h 18288"/>
              <a:gd name="connsiteX12" fmla="*/ 7269480 w 7269480"/>
              <a:gd name="connsiteY12" fmla="*/ 18288 h 18288"/>
              <a:gd name="connsiteX13" fmla="*/ 6608618 w 7269480"/>
              <a:gd name="connsiteY13" fmla="*/ 18288 h 18288"/>
              <a:gd name="connsiteX14" fmla="*/ 6020451 w 7269480"/>
              <a:gd name="connsiteY14" fmla="*/ 18288 h 18288"/>
              <a:gd name="connsiteX15" fmla="*/ 5432284 w 7269480"/>
              <a:gd name="connsiteY15" fmla="*/ 18288 h 18288"/>
              <a:gd name="connsiteX16" fmla="*/ 4626033 w 7269480"/>
              <a:gd name="connsiteY16" fmla="*/ 18288 h 18288"/>
              <a:gd name="connsiteX17" fmla="*/ 4110561 w 7269480"/>
              <a:gd name="connsiteY17" fmla="*/ 18288 h 18288"/>
              <a:gd name="connsiteX18" fmla="*/ 3377004 w 7269480"/>
              <a:gd name="connsiteY18" fmla="*/ 18288 h 18288"/>
              <a:gd name="connsiteX19" fmla="*/ 2934226 w 7269480"/>
              <a:gd name="connsiteY19" fmla="*/ 18288 h 18288"/>
              <a:gd name="connsiteX20" fmla="*/ 2273365 w 7269480"/>
              <a:gd name="connsiteY20" fmla="*/ 18288 h 18288"/>
              <a:gd name="connsiteX21" fmla="*/ 1757892 w 7269480"/>
              <a:gd name="connsiteY21" fmla="*/ 18288 h 18288"/>
              <a:gd name="connsiteX22" fmla="*/ 951641 w 7269480"/>
              <a:gd name="connsiteY22" fmla="*/ 18288 h 18288"/>
              <a:gd name="connsiteX23" fmla="*/ 0 w 7269480"/>
              <a:gd name="connsiteY23" fmla="*/ 18288 h 18288"/>
              <a:gd name="connsiteX24" fmla="*/ 0 w 7269480"/>
              <a:gd name="connsiteY2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69480" h="18288" fill="none" extrusionOk="0">
                <a:moveTo>
                  <a:pt x="0" y="0"/>
                </a:moveTo>
                <a:cubicBezTo>
                  <a:pt x="235128" y="3132"/>
                  <a:pt x="451867" y="39303"/>
                  <a:pt x="733557" y="0"/>
                </a:cubicBezTo>
                <a:cubicBezTo>
                  <a:pt x="1041917" y="-26384"/>
                  <a:pt x="1017903" y="-18696"/>
                  <a:pt x="1249029" y="0"/>
                </a:cubicBezTo>
                <a:cubicBezTo>
                  <a:pt x="1467178" y="31708"/>
                  <a:pt x="1662247" y="41118"/>
                  <a:pt x="1764501" y="0"/>
                </a:cubicBezTo>
                <a:cubicBezTo>
                  <a:pt x="1900779" y="-6870"/>
                  <a:pt x="2072991" y="-25341"/>
                  <a:pt x="2207278" y="0"/>
                </a:cubicBezTo>
                <a:cubicBezTo>
                  <a:pt x="2265877" y="34574"/>
                  <a:pt x="2632620" y="104781"/>
                  <a:pt x="3013530" y="0"/>
                </a:cubicBezTo>
                <a:cubicBezTo>
                  <a:pt x="3334490" y="-59163"/>
                  <a:pt x="3475301" y="47386"/>
                  <a:pt x="3819781" y="0"/>
                </a:cubicBezTo>
                <a:cubicBezTo>
                  <a:pt x="4196358" y="-37804"/>
                  <a:pt x="4303513" y="-11131"/>
                  <a:pt x="4626033" y="0"/>
                </a:cubicBezTo>
                <a:cubicBezTo>
                  <a:pt x="4934787" y="29249"/>
                  <a:pt x="4944754" y="17065"/>
                  <a:pt x="5068810" y="0"/>
                </a:cubicBezTo>
                <a:cubicBezTo>
                  <a:pt x="5209508" y="-19562"/>
                  <a:pt x="5356206" y="22850"/>
                  <a:pt x="5656977" y="0"/>
                </a:cubicBezTo>
                <a:cubicBezTo>
                  <a:pt x="5941315" y="13558"/>
                  <a:pt x="5903828" y="-18462"/>
                  <a:pt x="6099755" y="0"/>
                </a:cubicBezTo>
                <a:cubicBezTo>
                  <a:pt x="6314513" y="-31302"/>
                  <a:pt x="6960022" y="-11355"/>
                  <a:pt x="7269480" y="0"/>
                </a:cubicBezTo>
                <a:cubicBezTo>
                  <a:pt x="7269107" y="8892"/>
                  <a:pt x="7269891" y="12971"/>
                  <a:pt x="7269480" y="18288"/>
                </a:cubicBezTo>
                <a:cubicBezTo>
                  <a:pt x="7069773" y="63254"/>
                  <a:pt x="6761614" y="96"/>
                  <a:pt x="6463229" y="18288"/>
                </a:cubicBezTo>
                <a:cubicBezTo>
                  <a:pt x="6176137" y="29304"/>
                  <a:pt x="6202734" y="42678"/>
                  <a:pt x="6020451" y="18288"/>
                </a:cubicBezTo>
                <a:cubicBezTo>
                  <a:pt x="5818836" y="4777"/>
                  <a:pt x="5721727" y="-10784"/>
                  <a:pt x="5504979" y="18288"/>
                </a:cubicBezTo>
                <a:cubicBezTo>
                  <a:pt x="5326805" y="68107"/>
                  <a:pt x="5197747" y="9507"/>
                  <a:pt x="4989507" y="18288"/>
                </a:cubicBezTo>
                <a:cubicBezTo>
                  <a:pt x="4763009" y="43859"/>
                  <a:pt x="4639415" y="27730"/>
                  <a:pt x="4474035" y="18288"/>
                </a:cubicBezTo>
                <a:cubicBezTo>
                  <a:pt x="4344126" y="-11044"/>
                  <a:pt x="4109566" y="23406"/>
                  <a:pt x="3958562" y="18288"/>
                </a:cubicBezTo>
                <a:cubicBezTo>
                  <a:pt x="3798316" y="26645"/>
                  <a:pt x="3645649" y="23666"/>
                  <a:pt x="3443090" y="18288"/>
                </a:cubicBezTo>
                <a:cubicBezTo>
                  <a:pt x="3244219" y="28660"/>
                  <a:pt x="3102677" y="4915"/>
                  <a:pt x="2709533" y="18288"/>
                </a:cubicBezTo>
                <a:cubicBezTo>
                  <a:pt x="2353187" y="42124"/>
                  <a:pt x="2422678" y="48861"/>
                  <a:pt x="2194061" y="18288"/>
                </a:cubicBezTo>
                <a:cubicBezTo>
                  <a:pt x="1953278" y="7529"/>
                  <a:pt x="1876545" y="25727"/>
                  <a:pt x="1751284" y="18288"/>
                </a:cubicBezTo>
                <a:cubicBezTo>
                  <a:pt x="1616404" y="7186"/>
                  <a:pt x="1467166" y="48303"/>
                  <a:pt x="1163117" y="18288"/>
                </a:cubicBezTo>
                <a:cubicBezTo>
                  <a:pt x="832308" y="-22338"/>
                  <a:pt x="531097" y="-29235"/>
                  <a:pt x="0" y="18288"/>
                </a:cubicBezTo>
                <a:cubicBezTo>
                  <a:pt x="-54" y="11431"/>
                  <a:pt x="328" y="6853"/>
                  <a:pt x="0" y="0"/>
                </a:cubicBezTo>
                <a:close/>
              </a:path>
              <a:path w="7269480" h="18288" stroke="0" extrusionOk="0">
                <a:moveTo>
                  <a:pt x="0" y="0"/>
                </a:moveTo>
                <a:cubicBezTo>
                  <a:pt x="93677" y="-40520"/>
                  <a:pt x="343551" y="-20764"/>
                  <a:pt x="515472" y="0"/>
                </a:cubicBezTo>
                <a:cubicBezTo>
                  <a:pt x="661472" y="33485"/>
                  <a:pt x="738086" y="-8485"/>
                  <a:pt x="958250" y="0"/>
                </a:cubicBezTo>
                <a:cubicBezTo>
                  <a:pt x="1185804" y="12649"/>
                  <a:pt x="1301342" y="10087"/>
                  <a:pt x="1473722" y="0"/>
                </a:cubicBezTo>
                <a:cubicBezTo>
                  <a:pt x="1636492" y="23566"/>
                  <a:pt x="2004928" y="1595"/>
                  <a:pt x="2134584" y="0"/>
                </a:cubicBezTo>
                <a:cubicBezTo>
                  <a:pt x="2293863" y="-51652"/>
                  <a:pt x="2549409" y="31237"/>
                  <a:pt x="2868140" y="0"/>
                </a:cubicBezTo>
                <a:cubicBezTo>
                  <a:pt x="3128066" y="-19431"/>
                  <a:pt x="3471315" y="36471"/>
                  <a:pt x="3674392" y="0"/>
                </a:cubicBezTo>
                <a:cubicBezTo>
                  <a:pt x="3867736" y="26529"/>
                  <a:pt x="4121894" y="-13345"/>
                  <a:pt x="4480643" y="0"/>
                </a:cubicBezTo>
                <a:cubicBezTo>
                  <a:pt x="4861667" y="10265"/>
                  <a:pt x="4904111" y="1116"/>
                  <a:pt x="5068810" y="0"/>
                </a:cubicBezTo>
                <a:cubicBezTo>
                  <a:pt x="5254525" y="48544"/>
                  <a:pt x="5489794" y="-47731"/>
                  <a:pt x="5802367" y="0"/>
                </a:cubicBezTo>
                <a:cubicBezTo>
                  <a:pt x="6112570" y="36047"/>
                  <a:pt x="6247610" y="16030"/>
                  <a:pt x="6463229" y="0"/>
                </a:cubicBezTo>
                <a:cubicBezTo>
                  <a:pt x="6699726" y="8242"/>
                  <a:pt x="7085980" y="17508"/>
                  <a:pt x="7269480" y="0"/>
                </a:cubicBezTo>
                <a:cubicBezTo>
                  <a:pt x="7268407" y="8397"/>
                  <a:pt x="7268853" y="13314"/>
                  <a:pt x="7269480" y="18288"/>
                </a:cubicBezTo>
                <a:cubicBezTo>
                  <a:pt x="6934530" y="64734"/>
                  <a:pt x="6753912" y="-12848"/>
                  <a:pt x="6608618" y="18288"/>
                </a:cubicBezTo>
                <a:cubicBezTo>
                  <a:pt x="6499813" y="47415"/>
                  <a:pt x="6197442" y="-16113"/>
                  <a:pt x="6020451" y="18288"/>
                </a:cubicBezTo>
                <a:cubicBezTo>
                  <a:pt x="5845458" y="6562"/>
                  <a:pt x="5619316" y="-2364"/>
                  <a:pt x="5432284" y="18288"/>
                </a:cubicBezTo>
                <a:cubicBezTo>
                  <a:pt x="5232831" y="32495"/>
                  <a:pt x="5026244" y="57062"/>
                  <a:pt x="4626033" y="18288"/>
                </a:cubicBezTo>
                <a:cubicBezTo>
                  <a:pt x="4266016" y="14485"/>
                  <a:pt x="4244313" y="45809"/>
                  <a:pt x="4110561" y="18288"/>
                </a:cubicBezTo>
                <a:cubicBezTo>
                  <a:pt x="4000841" y="-45488"/>
                  <a:pt x="3590021" y="47044"/>
                  <a:pt x="3377004" y="18288"/>
                </a:cubicBezTo>
                <a:cubicBezTo>
                  <a:pt x="3189406" y="-19008"/>
                  <a:pt x="3038882" y="18056"/>
                  <a:pt x="2934226" y="18288"/>
                </a:cubicBezTo>
                <a:cubicBezTo>
                  <a:pt x="2810088" y="27476"/>
                  <a:pt x="2427832" y="22666"/>
                  <a:pt x="2273365" y="18288"/>
                </a:cubicBezTo>
                <a:cubicBezTo>
                  <a:pt x="2144728" y="11512"/>
                  <a:pt x="1941682" y="42792"/>
                  <a:pt x="1757892" y="18288"/>
                </a:cubicBezTo>
                <a:cubicBezTo>
                  <a:pt x="1511007" y="-9843"/>
                  <a:pt x="1148878" y="54983"/>
                  <a:pt x="951641" y="18288"/>
                </a:cubicBezTo>
                <a:cubicBezTo>
                  <a:pt x="725680" y="24064"/>
                  <a:pt x="440160" y="2088"/>
                  <a:pt x="0" y="18288"/>
                </a:cubicBezTo>
                <a:cubicBezTo>
                  <a:pt x="-800" y="9936"/>
                  <a:pt x="-297" y="5558"/>
                  <a:pt x="0" y="0"/>
                </a:cubicBezTo>
                <a:close/>
              </a:path>
              <a:path w="7269480" h="18288" fill="none" stroke="0" extrusionOk="0">
                <a:moveTo>
                  <a:pt x="0" y="0"/>
                </a:moveTo>
                <a:cubicBezTo>
                  <a:pt x="209523" y="-14416"/>
                  <a:pt x="402010" y="-4792"/>
                  <a:pt x="733557" y="0"/>
                </a:cubicBezTo>
                <a:cubicBezTo>
                  <a:pt x="1032265" y="-28108"/>
                  <a:pt x="1014845" y="-17933"/>
                  <a:pt x="1249029" y="0"/>
                </a:cubicBezTo>
                <a:cubicBezTo>
                  <a:pt x="1501995" y="8229"/>
                  <a:pt x="1629565" y="32396"/>
                  <a:pt x="1764501" y="0"/>
                </a:cubicBezTo>
                <a:cubicBezTo>
                  <a:pt x="1902554" y="-12694"/>
                  <a:pt x="2091757" y="-1413"/>
                  <a:pt x="2207278" y="0"/>
                </a:cubicBezTo>
                <a:cubicBezTo>
                  <a:pt x="2377281" y="28761"/>
                  <a:pt x="2680286" y="12469"/>
                  <a:pt x="3013530" y="0"/>
                </a:cubicBezTo>
                <a:cubicBezTo>
                  <a:pt x="3343102" y="-43660"/>
                  <a:pt x="3471083" y="58142"/>
                  <a:pt x="3819781" y="0"/>
                </a:cubicBezTo>
                <a:cubicBezTo>
                  <a:pt x="4189628" y="-30732"/>
                  <a:pt x="4315047" y="-34014"/>
                  <a:pt x="4626033" y="0"/>
                </a:cubicBezTo>
                <a:cubicBezTo>
                  <a:pt x="4932086" y="31993"/>
                  <a:pt x="4945270" y="14458"/>
                  <a:pt x="5068810" y="0"/>
                </a:cubicBezTo>
                <a:cubicBezTo>
                  <a:pt x="5214603" y="-51908"/>
                  <a:pt x="5356876" y="-32809"/>
                  <a:pt x="5656977" y="0"/>
                </a:cubicBezTo>
                <a:cubicBezTo>
                  <a:pt x="5935525" y="14193"/>
                  <a:pt x="5915508" y="-16541"/>
                  <a:pt x="6099755" y="0"/>
                </a:cubicBezTo>
                <a:cubicBezTo>
                  <a:pt x="6309893" y="27674"/>
                  <a:pt x="6875179" y="-39234"/>
                  <a:pt x="7269480" y="0"/>
                </a:cubicBezTo>
                <a:cubicBezTo>
                  <a:pt x="7269535" y="7937"/>
                  <a:pt x="7269706" y="13453"/>
                  <a:pt x="7269480" y="18288"/>
                </a:cubicBezTo>
                <a:cubicBezTo>
                  <a:pt x="7044177" y="41905"/>
                  <a:pt x="6762247" y="41916"/>
                  <a:pt x="6463229" y="18288"/>
                </a:cubicBezTo>
                <a:cubicBezTo>
                  <a:pt x="6176969" y="21616"/>
                  <a:pt x="6204882" y="31832"/>
                  <a:pt x="6020451" y="18288"/>
                </a:cubicBezTo>
                <a:cubicBezTo>
                  <a:pt x="5822541" y="-36494"/>
                  <a:pt x="5694440" y="-32839"/>
                  <a:pt x="5504979" y="18288"/>
                </a:cubicBezTo>
                <a:cubicBezTo>
                  <a:pt x="5319094" y="11473"/>
                  <a:pt x="5180317" y="9858"/>
                  <a:pt x="4989507" y="18288"/>
                </a:cubicBezTo>
                <a:cubicBezTo>
                  <a:pt x="4780362" y="44091"/>
                  <a:pt x="4602675" y="3603"/>
                  <a:pt x="4474035" y="18288"/>
                </a:cubicBezTo>
                <a:cubicBezTo>
                  <a:pt x="4332392" y="3956"/>
                  <a:pt x="4096107" y="22562"/>
                  <a:pt x="3958562" y="18288"/>
                </a:cubicBezTo>
                <a:cubicBezTo>
                  <a:pt x="3818758" y="669"/>
                  <a:pt x="3643861" y="-6459"/>
                  <a:pt x="3443090" y="18288"/>
                </a:cubicBezTo>
                <a:cubicBezTo>
                  <a:pt x="3229160" y="19421"/>
                  <a:pt x="3057515" y="-11242"/>
                  <a:pt x="2709533" y="18288"/>
                </a:cubicBezTo>
                <a:cubicBezTo>
                  <a:pt x="2360517" y="19044"/>
                  <a:pt x="2430273" y="18555"/>
                  <a:pt x="2194061" y="18288"/>
                </a:cubicBezTo>
                <a:cubicBezTo>
                  <a:pt x="1969669" y="-6632"/>
                  <a:pt x="1875262" y="24681"/>
                  <a:pt x="1751284" y="18288"/>
                </a:cubicBezTo>
                <a:cubicBezTo>
                  <a:pt x="1633556" y="5880"/>
                  <a:pt x="1431507" y="32395"/>
                  <a:pt x="1163117" y="18288"/>
                </a:cubicBezTo>
                <a:cubicBezTo>
                  <a:pt x="851599" y="26580"/>
                  <a:pt x="584809" y="26107"/>
                  <a:pt x="0" y="18288"/>
                </a:cubicBezTo>
                <a:cubicBezTo>
                  <a:pt x="30" y="10354"/>
                  <a:pt x="1368" y="7056"/>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7269480"/>
                      <a:gd name="connsiteY0" fmla="*/ 0 h 18288"/>
                      <a:gd name="connsiteX1" fmla="*/ 733557 w 7269480"/>
                      <a:gd name="connsiteY1" fmla="*/ 0 h 18288"/>
                      <a:gd name="connsiteX2" fmla="*/ 1249029 w 7269480"/>
                      <a:gd name="connsiteY2" fmla="*/ 0 h 18288"/>
                      <a:gd name="connsiteX3" fmla="*/ 1764501 w 7269480"/>
                      <a:gd name="connsiteY3" fmla="*/ 0 h 18288"/>
                      <a:gd name="connsiteX4" fmla="*/ 2207278 w 7269480"/>
                      <a:gd name="connsiteY4" fmla="*/ 0 h 18288"/>
                      <a:gd name="connsiteX5" fmla="*/ 3013530 w 7269480"/>
                      <a:gd name="connsiteY5" fmla="*/ 0 h 18288"/>
                      <a:gd name="connsiteX6" fmla="*/ 3819781 w 7269480"/>
                      <a:gd name="connsiteY6" fmla="*/ 0 h 18288"/>
                      <a:gd name="connsiteX7" fmla="*/ 4626033 w 7269480"/>
                      <a:gd name="connsiteY7" fmla="*/ 0 h 18288"/>
                      <a:gd name="connsiteX8" fmla="*/ 5068810 w 7269480"/>
                      <a:gd name="connsiteY8" fmla="*/ 0 h 18288"/>
                      <a:gd name="connsiteX9" fmla="*/ 5656977 w 7269480"/>
                      <a:gd name="connsiteY9" fmla="*/ 0 h 18288"/>
                      <a:gd name="connsiteX10" fmla="*/ 6099755 w 7269480"/>
                      <a:gd name="connsiteY10" fmla="*/ 0 h 18288"/>
                      <a:gd name="connsiteX11" fmla="*/ 7269480 w 7269480"/>
                      <a:gd name="connsiteY11" fmla="*/ 0 h 18288"/>
                      <a:gd name="connsiteX12" fmla="*/ 7269480 w 7269480"/>
                      <a:gd name="connsiteY12" fmla="*/ 18288 h 18288"/>
                      <a:gd name="connsiteX13" fmla="*/ 6463229 w 7269480"/>
                      <a:gd name="connsiteY13" fmla="*/ 18288 h 18288"/>
                      <a:gd name="connsiteX14" fmla="*/ 6020451 w 7269480"/>
                      <a:gd name="connsiteY14" fmla="*/ 18288 h 18288"/>
                      <a:gd name="connsiteX15" fmla="*/ 5504979 w 7269480"/>
                      <a:gd name="connsiteY15" fmla="*/ 18288 h 18288"/>
                      <a:gd name="connsiteX16" fmla="*/ 4989507 w 7269480"/>
                      <a:gd name="connsiteY16" fmla="*/ 18288 h 18288"/>
                      <a:gd name="connsiteX17" fmla="*/ 4474035 w 7269480"/>
                      <a:gd name="connsiteY17" fmla="*/ 18288 h 18288"/>
                      <a:gd name="connsiteX18" fmla="*/ 3958562 w 7269480"/>
                      <a:gd name="connsiteY18" fmla="*/ 18288 h 18288"/>
                      <a:gd name="connsiteX19" fmla="*/ 3443090 w 7269480"/>
                      <a:gd name="connsiteY19" fmla="*/ 18288 h 18288"/>
                      <a:gd name="connsiteX20" fmla="*/ 2709533 w 7269480"/>
                      <a:gd name="connsiteY20" fmla="*/ 18288 h 18288"/>
                      <a:gd name="connsiteX21" fmla="*/ 2194061 w 7269480"/>
                      <a:gd name="connsiteY21" fmla="*/ 18288 h 18288"/>
                      <a:gd name="connsiteX22" fmla="*/ 1751284 w 7269480"/>
                      <a:gd name="connsiteY22" fmla="*/ 18288 h 18288"/>
                      <a:gd name="connsiteX23" fmla="*/ 1163117 w 7269480"/>
                      <a:gd name="connsiteY23" fmla="*/ 18288 h 18288"/>
                      <a:gd name="connsiteX24" fmla="*/ 0 w 7269480"/>
                      <a:gd name="connsiteY24" fmla="*/ 18288 h 18288"/>
                      <a:gd name="connsiteX25" fmla="*/ 0 w 7269480"/>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69480" h="18288" fill="none" extrusionOk="0">
                        <a:moveTo>
                          <a:pt x="0" y="0"/>
                        </a:moveTo>
                        <a:cubicBezTo>
                          <a:pt x="252138" y="-34015"/>
                          <a:pt x="430162" y="27723"/>
                          <a:pt x="733557" y="0"/>
                        </a:cubicBezTo>
                        <a:cubicBezTo>
                          <a:pt x="1036952" y="-27723"/>
                          <a:pt x="1017222" y="-19248"/>
                          <a:pt x="1249029" y="0"/>
                        </a:cubicBezTo>
                        <a:cubicBezTo>
                          <a:pt x="1480836" y="19248"/>
                          <a:pt x="1642747" y="25626"/>
                          <a:pt x="1764501" y="0"/>
                        </a:cubicBezTo>
                        <a:cubicBezTo>
                          <a:pt x="1886255" y="-25626"/>
                          <a:pt x="2079425" y="-7842"/>
                          <a:pt x="2207278" y="0"/>
                        </a:cubicBezTo>
                        <a:cubicBezTo>
                          <a:pt x="2335131" y="7842"/>
                          <a:pt x="2681832" y="37713"/>
                          <a:pt x="3013530" y="0"/>
                        </a:cubicBezTo>
                        <a:cubicBezTo>
                          <a:pt x="3345228" y="-37713"/>
                          <a:pt x="3481883" y="38779"/>
                          <a:pt x="3819781" y="0"/>
                        </a:cubicBezTo>
                        <a:cubicBezTo>
                          <a:pt x="4157679" y="-38779"/>
                          <a:pt x="4319607" y="-32632"/>
                          <a:pt x="4626033" y="0"/>
                        </a:cubicBezTo>
                        <a:cubicBezTo>
                          <a:pt x="4932459" y="32632"/>
                          <a:pt x="4944182" y="17568"/>
                          <a:pt x="5068810" y="0"/>
                        </a:cubicBezTo>
                        <a:cubicBezTo>
                          <a:pt x="5193438" y="-17568"/>
                          <a:pt x="5378174" y="-16107"/>
                          <a:pt x="5656977" y="0"/>
                        </a:cubicBezTo>
                        <a:cubicBezTo>
                          <a:pt x="5935780" y="16107"/>
                          <a:pt x="5910190" y="-15070"/>
                          <a:pt x="6099755" y="0"/>
                        </a:cubicBezTo>
                        <a:cubicBezTo>
                          <a:pt x="6289320" y="15070"/>
                          <a:pt x="6900837" y="-32203"/>
                          <a:pt x="7269480" y="0"/>
                        </a:cubicBezTo>
                        <a:cubicBezTo>
                          <a:pt x="7268614" y="7958"/>
                          <a:pt x="7270034" y="12943"/>
                          <a:pt x="7269480" y="18288"/>
                        </a:cubicBezTo>
                        <a:cubicBezTo>
                          <a:pt x="7078692" y="32307"/>
                          <a:pt x="6750249" y="10617"/>
                          <a:pt x="6463229" y="18288"/>
                        </a:cubicBezTo>
                        <a:cubicBezTo>
                          <a:pt x="6176209" y="25959"/>
                          <a:pt x="6203666" y="39135"/>
                          <a:pt x="6020451" y="18288"/>
                        </a:cubicBezTo>
                        <a:cubicBezTo>
                          <a:pt x="5837236" y="-2559"/>
                          <a:pt x="5688034" y="-3388"/>
                          <a:pt x="5504979" y="18288"/>
                        </a:cubicBezTo>
                        <a:cubicBezTo>
                          <a:pt x="5321924" y="39964"/>
                          <a:pt x="5191313" y="7061"/>
                          <a:pt x="4989507" y="18288"/>
                        </a:cubicBezTo>
                        <a:cubicBezTo>
                          <a:pt x="4787701" y="29515"/>
                          <a:pt x="4612238" y="34989"/>
                          <a:pt x="4474035" y="18288"/>
                        </a:cubicBezTo>
                        <a:cubicBezTo>
                          <a:pt x="4335832" y="1587"/>
                          <a:pt x="4094545" y="27267"/>
                          <a:pt x="3958562" y="18288"/>
                        </a:cubicBezTo>
                        <a:cubicBezTo>
                          <a:pt x="3822579" y="9309"/>
                          <a:pt x="3646287" y="-1530"/>
                          <a:pt x="3443090" y="18288"/>
                        </a:cubicBezTo>
                        <a:cubicBezTo>
                          <a:pt x="3239893" y="38106"/>
                          <a:pt x="3075699" y="9041"/>
                          <a:pt x="2709533" y="18288"/>
                        </a:cubicBezTo>
                        <a:cubicBezTo>
                          <a:pt x="2343367" y="27535"/>
                          <a:pt x="2428918" y="31018"/>
                          <a:pt x="2194061" y="18288"/>
                        </a:cubicBezTo>
                        <a:cubicBezTo>
                          <a:pt x="1959204" y="5558"/>
                          <a:pt x="1872298" y="17875"/>
                          <a:pt x="1751284" y="18288"/>
                        </a:cubicBezTo>
                        <a:cubicBezTo>
                          <a:pt x="1630270" y="18701"/>
                          <a:pt x="1443391" y="30083"/>
                          <a:pt x="1163117" y="18288"/>
                        </a:cubicBezTo>
                        <a:cubicBezTo>
                          <a:pt x="882843" y="6493"/>
                          <a:pt x="581151" y="4375"/>
                          <a:pt x="0" y="18288"/>
                        </a:cubicBezTo>
                        <a:cubicBezTo>
                          <a:pt x="493" y="10773"/>
                          <a:pt x="610" y="7338"/>
                          <a:pt x="0" y="0"/>
                        </a:cubicBezTo>
                        <a:close/>
                      </a:path>
                      <a:path w="7269480" h="18288" stroke="0" extrusionOk="0">
                        <a:moveTo>
                          <a:pt x="0" y="0"/>
                        </a:moveTo>
                        <a:cubicBezTo>
                          <a:pt x="108514" y="-13627"/>
                          <a:pt x="358377" y="-21600"/>
                          <a:pt x="515472" y="0"/>
                        </a:cubicBezTo>
                        <a:cubicBezTo>
                          <a:pt x="672567" y="21600"/>
                          <a:pt x="740741" y="1149"/>
                          <a:pt x="958250" y="0"/>
                        </a:cubicBezTo>
                        <a:cubicBezTo>
                          <a:pt x="1175759" y="-1149"/>
                          <a:pt x="1323521" y="-14908"/>
                          <a:pt x="1473722" y="0"/>
                        </a:cubicBezTo>
                        <a:cubicBezTo>
                          <a:pt x="1623923" y="14908"/>
                          <a:pt x="1999682" y="13812"/>
                          <a:pt x="2134584" y="0"/>
                        </a:cubicBezTo>
                        <a:cubicBezTo>
                          <a:pt x="2269486" y="-13812"/>
                          <a:pt x="2558748" y="7617"/>
                          <a:pt x="2868140" y="0"/>
                        </a:cubicBezTo>
                        <a:cubicBezTo>
                          <a:pt x="3177532" y="-7617"/>
                          <a:pt x="3467796" y="3656"/>
                          <a:pt x="3674392" y="0"/>
                        </a:cubicBezTo>
                        <a:cubicBezTo>
                          <a:pt x="3880988" y="-3656"/>
                          <a:pt x="4101054" y="-15702"/>
                          <a:pt x="4480643" y="0"/>
                        </a:cubicBezTo>
                        <a:cubicBezTo>
                          <a:pt x="4860232" y="15702"/>
                          <a:pt x="4906779" y="-6670"/>
                          <a:pt x="5068810" y="0"/>
                        </a:cubicBezTo>
                        <a:cubicBezTo>
                          <a:pt x="5230841" y="6670"/>
                          <a:pt x="5495019" y="-21055"/>
                          <a:pt x="5802367" y="0"/>
                        </a:cubicBezTo>
                        <a:cubicBezTo>
                          <a:pt x="6109715" y="21055"/>
                          <a:pt x="6248383" y="9802"/>
                          <a:pt x="6463229" y="0"/>
                        </a:cubicBezTo>
                        <a:cubicBezTo>
                          <a:pt x="6678075" y="-9802"/>
                          <a:pt x="7063233" y="9440"/>
                          <a:pt x="7269480" y="0"/>
                        </a:cubicBezTo>
                        <a:cubicBezTo>
                          <a:pt x="7268794" y="7700"/>
                          <a:pt x="7268830" y="13442"/>
                          <a:pt x="7269480" y="18288"/>
                        </a:cubicBezTo>
                        <a:cubicBezTo>
                          <a:pt x="6950939" y="47121"/>
                          <a:pt x="6756956" y="13096"/>
                          <a:pt x="6608618" y="18288"/>
                        </a:cubicBezTo>
                        <a:cubicBezTo>
                          <a:pt x="6460280" y="23480"/>
                          <a:pt x="6230655" y="-1538"/>
                          <a:pt x="6020451" y="18288"/>
                        </a:cubicBezTo>
                        <a:cubicBezTo>
                          <a:pt x="5810247" y="38114"/>
                          <a:pt x="5619850" y="-10448"/>
                          <a:pt x="5432284" y="18288"/>
                        </a:cubicBezTo>
                        <a:cubicBezTo>
                          <a:pt x="5244718" y="47024"/>
                          <a:pt x="4984575" y="27926"/>
                          <a:pt x="4626033" y="18288"/>
                        </a:cubicBezTo>
                        <a:cubicBezTo>
                          <a:pt x="4267491" y="8650"/>
                          <a:pt x="4240108" y="40106"/>
                          <a:pt x="4110561" y="18288"/>
                        </a:cubicBezTo>
                        <a:cubicBezTo>
                          <a:pt x="3981014" y="-3530"/>
                          <a:pt x="3580293" y="41911"/>
                          <a:pt x="3377004" y="18288"/>
                        </a:cubicBezTo>
                        <a:cubicBezTo>
                          <a:pt x="3173715" y="-5335"/>
                          <a:pt x="3043404" y="10731"/>
                          <a:pt x="2934226" y="18288"/>
                        </a:cubicBezTo>
                        <a:cubicBezTo>
                          <a:pt x="2825048" y="25845"/>
                          <a:pt x="2427024" y="14732"/>
                          <a:pt x="2273365" y="18288"/>
                        </a:cubicBezTo>
                        <a:cubicBezTo>
                          <a:pt x="2119706" y="21844"/>
                          <a:pt x="1948744" y="43432"/>
                          <a:pt x="1757892" y="18288"/>
                        </a:cubicBezTo>
                        <a:cubicBezTo>
                          <a:pt x="1567040" y="-6856"/>
                          <a:pt x="1185958" y="10333"/>
                          <a:pt x="951641" y="18288"/>
                        </a:cubicBezTo>
                        <a:cubicBezTo>
                          <a:pt x="717324" y="26243"/>
                          <a:pt x="448990" y="-7235"/>
                          <a:pt x="0" y="18288"/>
                        </a:cubicBezTo>
                        <a:cubicBezTo>
                          <a:pt x="-4" y="9861"/>
                          <a:pt x="135" y="608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9600" y="2199060"/>
            <a:ext cx="7574280" cy="4125540"/>
          </a:xfrm>
        </p:spPr>
        <p:txBody>
          <a:bodyPr>
            <a:noAutofit/>
          </a:bodyPr>
          <a:lstStyle/>
          <a:p>
            <a:pPr marL="0" indent="0">
              <a:lnSpc>
                <a:spcPct val="120000"/>
              </a:lnSpc>
              <a:spcBef>
                <a:spcPts val="2400"/>
              </a:spcBef>
              <a:spcAft>
                <a:spcPts val="1200"/>
              </a:spcAft>
              <a:buNone/>
            </a:pPr>
            <a:r>
              <a:rPr lang="en-US" sz="2400" b="1" dirty="0">
                <a:solidFill>
                  <a:schemeClr val="accent6">
                    <a:lumMod val="40000"/>
                    <a:lumOff val="60000"/>
                  </a:schemeClr>
                </a:solidFill>
              </a:rPr>
              <a:t>Quality Assurance (QA)</a:t>
            </a:r>
            <a:r>
              <a:rPr lang="en-US" sz="2200" dirty="0">
                <a:solidFill>
                  <a:srgbClr val="FFFFFF"/>
                </a:solidFill>
              </a:rPr>
              <a:t> is a set of </a:t>
            </a:r>
            <a:r>
              <a:rPr lang="en-US" sz="2200" u="sng" dirty="0">
                <a:solidFill>
                  <a:srgbClr val="FFFFFF"/>
                </a:solidFill>
              </a:rPr>
              <a:t>procedures</a:t>
            </a:r>
            <a:r>
              <a:rPr lang="en-US" sz="2200" dirty="0">
                <a:solidFill>
                  <a:srgbClr val="FFFFFF"/>
                </a:solidFill>
              </a:rPr>
              <a:t> and </a:t>
            </a:r>
            <a:r>
              <a:rPr lang="en-US" sz="2200" u="sng" dirty="0">
                <a:solidFill>
                  <a:srgbClr val="FFFFFF"/>
                </a:solidFill>
              </a:rPr>
              <a:t>criteria</a:t>
            </a:r>
            <a:r>
              <a:rPr lang="en-US" sz="2200" dirty="0">
                <a:solidFill>
                  <a:srgbClr val="FFFFFF"/>
                </a:solidFill>
              </a:rPr>
              <a:t> that ensures the environmental data generated is of suitable quality and quantity to meet all water quality monitoring goals. </a:t>
            </a:r>
          </a:p>
          <a:p>
            <a:pPr marL="0" indent="0">
              <a:lnSpc>
                <a:spcPct val="120000"/>
              </a:lnSpc>
              <a:spcBef>
                <a:spcPts val="2400"/>
              </a:spcBef>
              <a:buNone/>
            </a:pPr>
            <a:r>
              <a:rPr lang="en-US" sz="2400" b="1" dirty="0">
                <a:solidFill>
                  <a:schemeClr val="accent6">
                    <a:lumMod val="40000"/>
                    <a:lumOff val="60000"/>
                  </a:schemeClr>
                </a:solidFill>
              </a:rPr>
              <a:t>Quality Control (QC)</a:t>
            </a:r>
            <a:r>
              <a:rPr lang="en-US" sz="2200" b="1" dirty="0">
                <a:solidFill>
                  <a:srgbClr val="FFFFFF"/>
                </a:solidFill>
              </a:rPr>
              <a:t> </a:t>
            </a:r>
            <a:r>
              <a:rPr lang="en-US" sz="2200" dirty="0">
                <a:solidFill>
                  <a:srgbClr val="FFFFFF"/>
                </a:solidFill>
              </a:rPr>
              <a:t>is the process of </a:t>
            </a:r>
            <a:r>
              <a:rPr lang="en-US" sz="2200" u="sng" dirty="0">
                <a:solidFill>
                  <a:srgbClr val="FFFFFF"/>
                </a:solidFill>
              </a:rPr>
              <a:t>verifying</a:t>
            </a:r>
            <a:r>
              <a:rPr lang="en-US" sz="2200" dirty="0">
                <a:solidFill>
                  <a:srgbClr val="FFFFFF"/>
                </a:solidFill>
              </a:rPr>
              <a:t> or determining the quality of the environmental data generated and the QA procedures used. QC refers to the measurements and tests used to determine if the study results meet the standards established for the study.</a:t>
            </a:r>
          </a:p>
        </p:txBody>
      </p:sp>
      <p:sp>
        <p:nvSpPr>
          <p:cNvPr id="3" name="Slide Number Placeholder 2"/>
          <p:cNvSpPr>
            <a:spLocks noGrp="1"/>
          </p:cNvSpPr>
          <p:nvPr>
            <p:ph type="sldNum" sz="quarter" idx="15"/>
          </p:nvPr>
        </p:nvSpPr>
        <p:spPr>
          <a:xfrm>
            <a:off x="7736205" y="6160691"/>
            <a:ext cx="895350" cy="365125"/>
          </a:xfrm>
          <a:prstGeom prst="rect">
            <a:avLst/>
          </a:prstGeom>
        </p:spPr>
        <p:txBody>
          <a:bodyPr vert="horz" lIns="0" tIns="0" rIns="0" bIns="0" anchorCtr="0">
            <a:normAutofit/>
          </a:bodyPr>
          <a:lstStyle>
            <a:defPPr>
              <a:defRPr lang="en-US"/>
            </a:defPPr>
            <a:lvl1pPr marL="0" algn="ctr" defTabSz="914400" rtl="0" eaLnBrk="1" latinLnBrk="0" hangingPunct="1">
              <a:defRPr kumimoji="0" sz="16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A2D6804-830D-471E-AE8B-0413E06AEFE6}" type="slidenum">
              <a:rPr lang="en-US" sz="2000">
                <a:solidFill>
                  <a:srgbClr val="FFFFFF"/>
                </a:solidFill>
              </a:rPr>
              <a:pPr>
                <a:spcAft>
                  <a:spcPts val="600"/>
                </a:spcAft>
              </a:pPr>
              <a:t>3</a:t>
            </a:fld>
            <a:endParaRPr lang="en-US" sz="2000" dirty="0">
              <a:solidFill>
                <a:srgbClr val="FFFFFF"/>
              </a:solidFill>
            </a:endParaRPr>
          </a:p>
        </p:txBody>
      </p:sp>
    </p:spTree>
    <p:extLst>
      <p:ext uri="{BB962C8B-B14F-4D97-AF65-F5344CB8AC3E}">
        <p14:creationId xmlns:p14="http://schemas.microsoft.com/office/powerpoint/2010/main" val="150353154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655F03-9961-432D-9073-D7A0FA85A3F3}"/>
              </a:ext>
            </a:extLst>
          </p:cNvPr>
          <p:cNvSpPr>
            <a:spLocks noGrp="1"/>
          </p:cNvSpPr>
          <p:nvPr>
            <p:ph type="title"/>
          </p:nvPr>
        </p:nvSpPr>
        <p:spPr>
          <a:xfrm>
            <a:off x="4038600" y="533401"/>
            <a:ext cx="4876800" cy="4876800"/>
          </a:xfrm>
          <a:noFill/>
        </p:spPr>
        <p:txBody>
          <a:bodyPr vert="horz" lIns="91440" tIns="45720" rIns="91440" bIns="45720" rtlCol="0" anchor="ctr">
            <a:noAutofit/>
          </a:bodyPr>
          <a:lstStyle/>
          <a:p>
            <a:pPr>
              <a:spcAft>
                <a:spcPts val="1200"/>
              </a:spcAft>
            </a:pPr>
            <a:r>
              <a:rPr lang="en-US" i="1" dirty="0">
                <a:ln w="0"/>
                <a:solidFill>
                  <a:schemeClr val="accent1"/>
                </a:solidFill>
                <a:effectLst>
                  <a:outerShdw blurRad="38100" dist="25400" dir="5400000" algn="ctr" rotWithShape="0">
                    <a:srgbClr val="6E747A">
                      <a:alpha val="43000"/>
                    </a:srgbClr>
                  </a:outerShdw>
                </a:effectLst>
              </a:rPr>
              <a:t>Standard Operating Procedures          (SOPs)</a:t>
            </a:r>
            <a:br>
              <a:rPr lang="en-US" i="1" dirty="0">
                <a:ln w="0"/>
                <a:solidFill>
                  <a:schemeClr val="accent1"/>
                </a:solidFill>
                <a:effectLst>
                  <a:outerShdw blurRad="38100" dist="25400" dir="5400000" algn="ctr" rotWithShape="0">
                    <a:srgbClr val="6E747A">
                      <a:alpha val="43000"/>
                    </a:srgbClr>
                  </a:outerShdw>
                </a:effectLst>
              </a:rPr>
            </a:br>
            <a:br>
              <a:rPr lang="en-US" sz="3600" i="1" dirty="0">
                <a:ln w="0"/>
                <a:solidFill>
                  <a:schemeClr val="accent1"/>
                </a:solidFill>
                <a:effectLst>
                  <a:outerShdw blurRad="38100" dist="25400" dir="5400000" algn="ctr" rotWithShape="0">
                    <a:srgbClr val="6E747A">
                      <a:alpha val="43000"/>
                    </a:srgbClr>
                  </a:outerShdw>
                </a:effectLst>
              </a:rPr>
            </a:br>
            <a:r>
              <a:rPr lang="en-US" sz="3600" i="1" dirty="0">
                <a:ln w="0"/>
                <a:solidFill>
                  <a:schemeClr val="tx1">
                    <a:lumMod val="50000"/>
                    <a:lumOff val="50000"/>
                  </a:schemeClr>
                </a:solidFill>
              </a:rPr>
              <a:t>Consistency In Routine Task Details</a:t>
            </a:r>
            <a:endParaRPr lang="en-US" sz="3600" i="1" dirty="0">
              <a:ln w="0"/>
              <a:solidFill>
                <a:schemeClr val="accent1"/>
              </a:solidFill>
              <a:effectLst>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7C75B317-04B1-4B8D-A3B8-A8FB2A700AD6}"/>
              </a:ext>
            </a:extLst>
          </p:cNvPr>
          <p:cNvPicPr>
            <a:picLocks noChangeAspect="1"/>
          </p:cNvPicPr>
          <p:nvPr/>
        </p:nvPicPr>
        <p:blipFill rotWithShape="1">
          <a:blip r:embed="rId3"/>
          <a:srcRect l="53405" r="10147" b="-1"/>
          <a:stretch/>
        </p:blipFill>
        <p:spPr>
          <a:xfrm>
            <a:off x="20" y="10"/>
            <a:ext cx="3744733" cy="6857990"/>
          </a:xfrm>
          <a:prstGeom prst="rect">
            <a:avLst/>
          </a:prstGeom>
        </p:spPr>
      </p:pic>
      <p:sp>
        <p:nvSpPr>
          <p:cNvPr id="3" name="Slide Number Placeholder 2">
            <a:extLst>
              <a:ext uri="{FF2B5EF4-FFF2-40B4-BE49-F238E27FC236}">
                <a16:creationId xmlns:a16="http://schemas.microsoft.com/office/drawing/2014/main" id="{E584600C-0D22-4883-B36B-4CC272AE781A}"/>
              </a:ext>
            </a:extLst>
          </p:cNvPr>
          <p:cNvSpPr>
            <a:spLocks noGrp="1"/>
          </p:cNvSpPr>
          <p:nvPr>
            <p:ph type="sldNum" sz="quarter" idx="12"/>
          </p:nvPr>
        </p:nvSpPr>
        <p:spPr>
          <a:xfrm>
            <a:off x="7644843" y="6172200"/>
            <a:ext cx="870506"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2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003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40890" y="456239"/>
            <a:ext cx="5605629" cy="976814"/>
          </a:xfrm>
        </p:spPr>
        <p:txBody>
          <a:bodyPr>
            <a:normAutofit/>
          </a:bodyPr>
          <a:lstStyle/>
          <a:p>
            <a:pPr algn="l"/>
            <a:r>
              <a:rPr lang="en-US" dirty="0">
                <a:solidFill>
                  <a:schemeClr val="bg2">
                    <a:lumMod val="25000"/>
                  </a:schemeClr>
                </a:solidFill>
              </a:rPr>
              <a:t>Benefits of SOPs </a:t>
            </a:r>
          </a:p>
        </p:txBody>
      </p:sp>
      <p:sp>
        <p:nvSpPr>
          <p:cNvPr id="2" name="Content Placeholder 1"/>
          <p:cNvSpPr>
            <a:spLocks noGrp="1"/>
          </p:cNvSpPr>
          <p:nvPr>
            <p:ph idx="1"/>
          </p:nvPr>
        </p:nvSpPr>
        <p:spPr>
          <a:xfrm>
            <a:off x="240891" y="1524000"/>
            <a:ext cx="6361457" cy="4800600"/>
          </a:xfrm>
          <a:solidFill>
            <a:schemeClr val="accent2">
              <a:lumMod val="20000"/>
              <a:lumOff val="80000"/>
            </a:schemeClr>
          </a:solidFill>
          <a:ln>
            <a:solidFill>
              <a:schemeClr val="bg2">
                <a:lumMod val="25000"/>
              </a:schemeClr>
            </a:solidFill>
          </a:ln>
        </p:spPr>
        <p:txBody>
          <a:bodyPr anchor="ctr">
            <a:normAutofit/>
          </a:bodyPr>
          <a:lstStyle/>
          <a:p>
            <a:pPr marL="91440" indent="0">
              <a:spcBef>
                <a:spcPts val="0"/>
              </a:spcBef>
              <a:spcAft>
                <a:spcPts val="1800"/>
              </a:spcAft>
              <a:buClr>
                <a:schemeClr val="accent1">
                  <a:lumMod val="50000"/>
                </a:schemeClr>
              </a:buClr>
              <a:buSzPct val="85000"/>
              <a:buNone/>
            </a:pPr>
            <a:r>
              <a:rPr lang="en-US" sz="2000" dirty="0">
                <a:solidFill>
                  <a:schemeClr val="accent2">
                    <a:lumMod val="50000"/>
                  </a:schemeClr>
                </a:solidFill>
              </a:rPr>
              <a:t>SWMP</a:t>
            </a:r>
            <a:r>
              <a:rPr lang="en-US" sz="2000" dirty="0">
                <a:solidFill>
                  <a:schemeClr val="bg2">
                    <a:lumMod val="25000"/>
                  </a:schemeClr>
                </a:solidFill>
              </a:rPr>
              <a:t> “procedures” are mostly short checklists of tasks.</a:t>
            </a:r>
          </a:p>
          <a:p>
            <a:pPr marL="91440" indent="0">
              <a:spcBef>
                <a:spcPts val="0"/>
              </a:spcBef>
              <a:spcAft>
                <a:spcPts val="1800"/>
              </a:spcAft>
              <a:buClr>
                <a:schemeClr val="accent1">
                  <a:lumMod val="50000"/>
                </a:schemeClr>
              </a:buClr>
              <a:buSzPct val="85000"/>
              <a:buNone/>
            </a:pPr>
            <a:r>
              <a:rPr lang="en-US" sz="2000" dirty="0">
                <a:solidFill>
                  <a:schemeClr val="accent2">
                    <a:lumMod val="50000"/>
                  </a:schemeClr>
                </a:solidFill>
              </a:rPr>
              <a:t>SWMPs</a:t>
            </a:r>
            <a:r>
              <a:rPr lang="en-US" sz="2000" dirty="0">
                <a:solidFill>
                  <a:schemeClr val="bg2">
                    <a:lumMod val="25000"/>
                  </a:schemeClr>
                </a:solidFill>
              </a:rPr>
              <a:t> have few, if any, QA details or requirements.</a:t>
            </a:r>
          </a:p>
          <a:p>
            <a:pPr marL="91440" indent="0">
              <a:spcBef>
                <a:spcPts val="0"/>
              </a:spcBef>
              <a:spcAft>
                <a:spcPts val="1800"/>
              </a:spcAft>
              <a:buClr>
                <a:schemeClr val="accent1">
                  <a:lumMod val="50000"/>
                </a:schemeClr>
              </a:buClr>
              <a:buSzPct val="85000"/>
              <a:buNone/>
            </a:pPr>
            <a:r>
              <a:rPr lang="en-US" sz="2000" dirty="0">
                <a:solidFill>
                  <a:schemeClr val="accent2">
                    <a:lumMod val="50000"/>
                  </a:schemeClr>
                </a:solidFill>
              </a:rPr>
              <a:t>SWMP</a:t>
            </a:r>
            <a:r>
              <a:rPr lang="en-US" sz="2000" dirty="0">
                <a:solidFill>
                  <a:schemeClr val="bg2">
                    <a:lumMod val="25000"/>
                  </a:schemeClr>
                </a:solidFill>
              </a:rPr>
              <a:t> lists of actions are not helpful for staff training.</a:t>
            </a:r>
          </a:p>
          <a:p>
            <a:pPr marL="91440" indent="0">
              <a:spcBef>
                <a:spcPts val="0"/>
              </a:spcBef>
              <a:spcAft>
                <a:spcPts val="1800"/>
              </a:spcAft>
              <a:buClr>
                <a:schemeClr val="accent1">
                  <a:lumMod val="50000"/>
                </a:schemeClr>
              </a:buClr>
              <a:buSzPct val="85000"/>
              <a:buNone/>
            </a:pPr>
            <a:r>
              <a:rPr lang="en-US" sz="2000" dirty="0">
                <a:solidFill>
                  <a:schemeClr val="accent2">
                    <a:lumMod val="50000"/>
                  </a:schemeClr>
                </a:solidFill>
              </a:rPr>
              <a:t>SOPs</a:t>
            </a:r>
            <a:r>
              <a:rPr lang="en-US" sz="2000" dirty="0">
                <a:solidFill>
                  <a:schemeClr val="bg2">
                    <a:lumMod val="25000"/>
                  </a:schemeClr>
                </a:solidFill>
              </a:rPr>
              <a:t> have detailed step-by-step procedures for everything that must be done, in sequence.</a:t>
            </a:r>
          </a:p>
          <a:p>
            <a:pPr marL="91440" indent="0">
              <a:spcBef>
                <a:spcPts val="0"/>
              </a:spcBef>
              <a:spcAft>
                <a:spcPts val="1800"/>
              </a:spcAft>
              <a:buClr>
                <a:schemeClr val="accent1">
                  <a:lumMod val="50000"/>
                </a:schemeClr>
              </a:buClr>
              <a:buSzPct val="85000"/>
              <a:buNone/>
            </a:pPr>
            <a:r>
              <a:rPr lang="en-US" sz="2000" dirty="0">
                <a:solidFill>
                  <a:schemeClr val="accent2">
                    <a:lumMod val="50000"/>
                  </a:schemeClr>
                </a:solidFill>
              </a:rPr>
              <a:t>SOPs</a:t>
            </a:r>
            <a:r>
              <a:rPr lang="en-US" sz="2000" dirty="0">
                <a:solidFill>
                  <a:schemeClr val="bg2">
                    <a:lumMod val="25000"/>
                  </a:schemeClr>
                </a:solidFill>
              </a:rPr>
              <a:t> include QA and maintenance requirements.</a:t>
            </a:r>
          </a:p>
          <a:p>
            <a:pPr marL="91440" indent="0">
              <a:spcBef>
                <a:spcPts val="0"/>
              </a:spcBef>
              <a:spcAft>
                <a:spcPts val="1800"/>
              </a:spcAft>
              <a:buClr>
                <a:schemeClr val="accent1">
                  <a:lumMod val="50000"/>
                </a:schemeClr>
              </a:buClr>
              <a:buSzPct val="95000"/>
              <a:buNone/>
            </a:pPr>
            <a:r>
              <a:rPr lang="en-US" sz="2000" dirty="0">
                <a:solidFill>
                  <a:schemeClr val="accent2">
                    <a:lumMod val="50000"/>
                  </a:schemeClr>
                </a:solidFill>
              </a:rPr>
              <a:t>SOP</a:t>
            </a:r>
            <a:r>
              <a:rPr lang="en-US" sz="2000" dirty="0">
                <a:solidFill>
                  <a:schemeClr val="bg2">
                    <a:lumMod val="25000"/>
                  </a:schemeClr>
                </a:solidFill>
              </a:rPr>
              <a:t> updates ensure that each task has the latest procedures.</a:t>
            </a:r>
          </a:p>
          <a:p>
            <a:pPr marL="91440" indent="0">
              <a:spcBef>
                <a:spcPts val="0"/>
              </a:spcBef>
              <a:spcAft>
                <a:spcPts val="1800"/>
              </a:spcAft>
              <a:buClr>
                <a:schemeClr val="accent1">
                  <a:lumMod val="50000"/>
                </a:schemeClr>
              </a:buClr>
              <a:buSzPct val="95000"/>
              <a:buNone/>
            </a:pPr>
            <a:r>
              <a:rPr lang="en-US" sz="2000" dirty="0">
                <a:solidFill>
                  <a:schemeClr val="accent2">
                    <a:lumMod val="50000"/>
                  </a:schemeClr>
                </a:solidFill>
              </a:rPr>
              <a:t>SOPs</a:t>
            </a:r>
            <a:r>
              <a:rPr lang="en-US" sz="2000" dirty="0">
                <a:solidFill>
                  <a:schemeClr val="bg2">
                    <a:lumMod val="25000"/>
                  </a:schemeClr>
                </a:solidFill>
              </a:rPr>
              <a:t> are good education and training tools.</a:t>
            </a:r>
          </a:p>
          <a:p>
            <a:pPr marL="91440" indent="0">
              <a:spcBef>
                <a:spcPts val="0"/>
              </a:spcBef>
              <a:spcAft>
                <a:spcPts val="1800"/>
              </a:spcAft>
              <a:buClr>
                <a:schemeClr val="accent1">
                  <a:lumMod val="50000"/>
                </a:schemeClr>
              </a:buClr>
              <a:buSzPct val="95000"/>
              <a:buNone/>
            </a:pPr>
            <a:r>
              <a:rPr lang="en-US" sz="2000" dirty="0">
                <a:solidFill>
                  <a:schemeClr val="accent2">
                    <a:lumMod val="50000"/>
                  </a:schemeClr>
                </a:solidFill>
              </a:rPr>
              <a:t>SOPs</a:t>
            </a:r>
            <a:r>
              <a:rPr lang="en-US" sz="2000" dirty="0">
                <a:solidFill>
                  <a:schemeClr val="bg2">
                    <a:lumMod val="25000"/>
                  </a:schemeClr>
                </a:solidFill>
              </a:rPr>
              <a:t> minimize errors in performing repetitive tasks.</a:t>
            </a:r>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5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99E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oom full of people using computers&#10;&#10;Description automatically generated with medium confidence">
            <a:extLst>
              <a:ext uri="{FF2B5EF4-FFF2-40B4-BE49-F238E27FC236}">
                <a16:creationId xmlns:a16="http://schemas.microsoft.com/office/drawing/2014/main" id="{0802174F-B8FC-4726-9E39-4886F1D5DCAE}"/>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971" r="17177" b="2"/>
          <a:stretch/>
        </p:blipFill>
        <p:spPr>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Slide Number Placeholder 3"/>
          <p:cNvSpPr>
            <a:spLocks noGrp="1"/>
          </p:cNvSpPr>
          <p:nvPr>
            <p:ph type="sldNum" sz="quarter" idx="15"/>
          </p:nvPr>
        </p:nvSpPr>
        <p:spPr>
          <a:xfrm>
            <a:off x="7851322" y="6248400"/>
            <a:ext cx="759278" cy="365125"/>
          </a:xfrm>
          <a:prstGeom prst="rect">
            <a:avLst/>
          </a:prstGeom>
        </p:spPr>
        <p:txBody>
          <a:bodyPr vert="horz" lIns="0" tIns="0" rIns="0" bIns="0" anchorCtr="0">
            <a:normAutofit/>
          </a:bodyPr>
          <a:lstStyle>
            <a:defPPr>
              <a:defRPr lang="en-US"/>
            </a:defPPr>
            <a:lvl1pPr marL="0" algn="ctr" defTabSz="914400" rtl="0" eaLnBrk="1" latinLnBrk="0" hangingPunct="1">
              <a:defRPr kumimoji="0" sz="16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A2D6804-830D-471E-AE8B-0413E06AEFE6}" type="slidenum">
              <a:rPr lang="en-US" sz="2000">
                <a:solidFill>
                  <a:srgbClr val="FFFFFF"/>
                </a:solidFill>
              </a:rPr>
              <a:pPr>
                <a:spcAft>
                  <a:spcPts val="600"/>
                </a:spcAft>
              </a:pPr>
              <a:t>31</a:t>
            </a:fld>
            <a:endParaRPr lang="en-US" sz="2000" dirty="0">
              <a:solidFill>
                <a:srgbClr val="FFFFFF"/>
              </a:solidFill>
            </a:endParaRPr>
          </a:p>
        </p:txBody>
      </p:sp>
    </p:spTree>
    <p:extLst>
      <p:ext uri="{BB962C8B-B14F-4D97-AF65-F5344CB8AC3E}">
        <p14:creationId xmlns:p14="http://schemas.microsoft.com/office/powerpoint/2010/main" val="1826294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365760" y="388443"/>
            <a:ext cx="7178040" cy="754558"/>
          </a:xfrm>
        </p:spPr>
        <p:txBody>
          <a:bodyPr anchor="b">
            <a:noAutofit/>
          </a:bodyPr>
          <a:lstStyle/>
          <a:p>
            <a:pPr algn="l"/>
            <a:r>
              <a:rPr lang="en-US" sz="4000" dirty="0">
                <a:solidFill>
                  <a:schemeClr val="accent1">
                    <a:lumMod val="50000"/>
                  </a:schemeClr>
                </a:solidFill>
              </a:rPr>
              <a:t>OKR04 Tasks Enhanced By SOPs</a:t>
            </a:r>
          </a:p>
        </p:txBody>
      </p:sp>
      <p:sp>
        <p:nvSpPr>
          <p:cNvPr id="2" name="Content Placeholder 1"/>
          <p:cNvSpPr>
            <a:spLocks noGrp="1"/>
          </p:cNvSpPr>
          <p:nvPr>
            <p:ph idx="1"/>
          </p:nvPr>
        </p:nvSpPr>
        <p:spPr>
          <a:xfrm>
            <a:off x="152400" y="1600200"/>
            <a:ext cx="7696199" cy="4495800"/>
          </a:xfrm>
        </p:spPr>
        <p:txBody>
          <a:bodyPr>
            <a:noAutofit/>
          </a:bodyPr>
          <a:lstStyle/>
          <a:p>
            <a:pPr marL="228600" indent="-228600">
              <a:lnSpc>
                <a:spcPct val="90000"/>
              </a:lnSpc>
              <a:spcBef>
                <a:spcPts val="0"/>
              </a:spcBef>
              <a:spcAft>
                <a:spcPts val="1800"/>
              </a:spcAft>
            </a:pPr>
            <a:r>
              <a:rPr lang="en-US" sz="2200" dirty="0">
                <a:solidFill>
                  <a:schemeClr val="accent1">
                    <a:lumMod val="75000"/>
                  </a:schemeClr>
                </a:solidFill>
              </a:rPr>
              <a:t>Inspections</a:t>
            </a:r>
            <a:r>
              <a:rPr lang="en-US" sz="2200" dirty="0">
                <a:solidFill>
                  <a:schemeClr val="tx1">
                    <a:lumMod val="75000"/>
                    <a:lumOff val="25000"/>
                  </a:schemeClr>
                </a:solidFill>
              </a:rPr>
              <a:t> </a:t>
            </a:r>
            <a:r>
              <a:rPr lang="en-US" sz="2200" i="1" dirty="0">
                <a:solidFill>
                  <a:schemeClr val="tx1">
                    <a:lumMod val="75000"/>
                    <a:lumOff val="25000"/>
                  </a:schemeClr>
                </a:solidFill>
              </a:rPr>
              <a:t>(construction, DWFS, source-tracking, LID, MS4)</a:t>
            </a:r>
          </a:p>
          <a:p>
            <a:pPr marL="228600" indent="-228600">
              <a:lnSpc>
                <a:spcPct val="90000"/>
              </a:lnSpc>
              <a:spcBef>
                <a:spcPts val="0"/>
              </a:spcBef>
              <a:spcAft>
                <a:spcPts val="1800"/>
              </a:spcAft>
            </a:pPr>
            <a:r>
              <a:rPr lang="en-US" sz="2200" dirty="0">
                <a:solidFill>
                  <a:schemeClr val="accent1">
                    <a:lumMod val="75000"/>
                  </a:schemeClr>
                </a:solidFill>
              </a:rPr>
              <a:t>Staff Training</a:t>
            </a:r>
            <a:r>
              <a:rPr lang="en-US" sz="2200" dirty="0">
                <a:solidFill>
                  <a:schemeClr val="tx1">
                    <a:lumMod val="75000"/>
                    <a:lumOff val="25000"/>
                  </a:schemeClr>
                </a:solidFill>
              </a:rPr>
              <a:t> </a:t>
            </a:r>
            <a:r>
              <a:rPr lang="en-US" sz="2200" i="1" dirty="0">
                <a:solidFill>
                  <a:schemeClr val="tx1">
                    <a:lumMod val="75000"/>
                    <a:lumOff val="25000"/>
                  </a:schemeClr>
                </a:solidFill>
              </a:rPr>
              <a:t>(handouts of procedures)</a:t>
            </a:r>
          </a:p>
          <a:p>
            <a:pPr marL="228600" indent="-228600">
              <a:lnSpc>
                <a:spcPct val="90000"/>
              </a:lnSpc>
              <a:spcBef>
                <a:spcPts val="0"/>
              </a:spcBef>
              <a:spcAft>
                <a:spcPts val="1800"/>
              </a:spcAft>
            </a:pPr>
            <a:r>
              <a:rPr lang="en-US" sz="2200" dirty="0">
                <a:solidFill>
                  <a:schemeClr val="accent1">
                    <a:lumMod val="75000"/>
                  </a:schemeClr>
                </a:solidFill>
              </a:rPr>
              <a:t>Receiving pollution reports</a:t>
            </a:r>
            <a:r>
              <a:rPr lang="en-US" sz="2200" dirty="0">
                <a:solidFill>
                  <a:schemeClr val="tx1">
                    <a:lumMod val="75000"/>
                    <a:lumOff val="25000"/>
                  </a:schemeClr>
                </a:solidFill>
              </a:rPr>
              <a:t> </a:t>
            </a:r>
            <a:r>
              <a:rPr lang="en-US" sz="2200" i="1" dirty="0">
                <a:solidFill>
                  <a:schemeClr val="tx1">
                    <a:lumMod val="75000"/>
                    <a:lumOff val="25000"/>
                  </a:schemeClr>
                </a:solidFill>
              </a:rPr>
              <a:t>(from citizens, staff, agencies)</a:t>
            </a:r>
          </a:p>
          <a:p>
            <a:pPr marL="228600" indent="-228600">
              <a:lnSpc>
                <a:spcPct val="90000"/>
              </a:lnSpc>
              <a:spcBef>
                <a:spcPts val="0"/>
              </a:spcBef>
              <a:spcAft>
                <a:spcPts val="1800"/>
              </a:spcAft>
            </a:pPr>
            <a:r>
              <a:rPr lang="en-US" sz="2200" dirty="0">
                <a:solidFill>
                  <a:schemeClr val="accent1">
                    <a:lumMod val="75000"/>
                  </a:schemeClr>
                </a:solidFill>
              </a:rPr>
              <a:t>Spill cleanup</a:t>
            </a:r>
            <a:r>
              <a:rPr lang="en-US" sz="2200" dirty="0">
                <a:solidFill>
                  <a:schemeClr val="tx1">
                    <a:lumMod val="75000"/>
                    <a:lumOff val="25000"/>
                  </a:schemeClr>
                </a:solidFill>
              </a:rPr>
              <a:t> </a:t>
            </a:r>
            <a:r>
              <a:rPr lang="en-US" sz="2200" i="1" dirty="0">
                <a:solidFill>
                  <a:schemeClr val="tx1">
                    <a:lumMod val="75000"/>
                    <a:lumOff val="25000"/>
                  </a:schemeClr>
                </a:solidFill>
              </a:rPr>
              <a:t>(methods, contacts, contracts, safety, PRP)</a:t>
            </a:r>
          </a:p>
          <a:p>
            <a:pPr marL="228600" indent="-228600">
              <a:lnSpc>
                <a:spcPct val="90000"/>
              </a:lnSpc>
              <a:spcBef>
                <a:spcPts val="0"/>
              </a:spcBef>
              <a:spcAft>
                <a:spcPts val="1800"/>
              </a:spcAft>
            </a:pPr>
            <a:r>
              <a:rPr lang="en-US" sz="2200" dirty="0">
                <a:solidFill>
                  <a:schemeClr val="accent1">
                    <a:lumMod val="75000"/>
                  </a:schemeClr>
                </a:solidFill>
              </a:rPr>
              <a:t>Proper storage</a:t>
            </a:r>
            <a:r>
              <a:rPr lang="en-US" sz="2200" dirty="0">
                <a:solidFill>
                  <a:schemeClr val="tx1">
                    <a:lumMod val="75000"/>
                    <a:lumOff val="25000"/>
                  </a:schemeClr>
                </a:solidFill>
              </a:rPr>
              <a:t> </a:t>
            </a:r>
            <a:r>
              <a:rPr lang="en-US" sz="2200" i="1" dirty="0">
                <a:solidFill>
                  <a:schemeClr val="tx1">
                    <a:lumMod val="75000"/>
                    <a:lumOff val="25000"/>
                  </a:schemeClr>
                </a:solidFill>
              </a:rPr>
              <a:t>(equipment, vehicles, materials)</a:t>
            </a:r>
          </a:p>
          <a:p>
            <a:pPr marL="228600" indent="-228600">
              <a:lnSpc>
                <a:spcPct val="90000"/>
              </a:lnSpc>
              <a:spcBef>
                <a:spcPts val="0"/>
              </a:spcBef>
              <a:spcAft>
                <a:spcPts val="1800"/>
              </a:spcAft>
            </a:pPr>
            <a:r>
              <a:rPr lang="en-US" sz="2200" dirty="0">
                <a:solidFill>
                  <a:schemeClr val="accent1">
                    <a:lumMod val="75000"/>
                  </a:schemeClr>
                </a:solidFill>
              </a:rPr>
              <a:t>Waste disposal</a:t>
            </a:r>
            <a:r>
              <a:rPr lang="en-US" sz="2200" dirty="0">
                <a:solidFill>
                  <a:schemeClr val="tx1">
                    <a:lumMod val="75000"/>
                    <a:lumOff val="25000"/>
                  </a:schemeClr>
                </a:solidFill>
              </a:rPr>
              <a:t> </a:t>
            </a:r>
            <a:r>
              <a:rPr lang="en-US" sz="2200" i="1" dirty="0">
                <a:solidFill>
                  <a:schemeClr val="tx1">
                    <a:lumMod val="75000"/>
                    <a:lumOff val="25000"/>
                  </a:schemeClr>
                </a:solidFill>
              </a:rPr>
              <a:t>(methods, contacts, contracts, safety, PRP)</a:t>
            </a:r>
          </a:p>
          <a:p>
            <a:pPr marL="228600" indent="-228600">
              <a:lnSpc>
                <a:spcPct val="90000"/>
              </a:lnSpc>
              <a:spcBef>
                <a:spcPts val="0"/>
              </a:spcBef>
              <a:spcAft>
                <a:spcPts val="1800"/>
              </a:spcAft>
            </a:pPr>
            <a:r>
              <a:rPr lang="en-US" sz="2200" dirty="0">
                <a:solidFill>
                  <a:schemeClr val="accent1">
                    <a:lumMod val="75000"/>
                  </a:schemeClr>
                </a:solidFill>
              </a:rPr>
              <a:t>Monitoring</a:t>
            </a:r>
            <a:r>
              <a:rPr lang="en-US" sz="2200" dirty="0">
                <a:solidFill>
                  <a:schemeClr val="tx1">
                    <a:lumMod val="75000"/>
                    <a:lumOff val="25000"/>
                  </a:schemeClr>
                </a:solidFill>
              </a:rPr>
              <a:t> </a:t>
            </a:r>
            <a:r>
              <a:rPr lang="en-US" sz="2200" i="1" dirty="0">
                <a:solidFill>
                  <a:schemeClr val="tx1">
                    <a:lumMod val="75000"/>
                    <a:lumOff val="25000"/>
                  </a:schemeClr>
                </a:solidFill>
              </a:rPr>
              <a:t>(routine, 303(d), TMDLs, priority areas)</a:t>
            </a:r>
          </a:p>
          <a:p>
            <a:pPr marL="228600" indent="-228600">
              <a:lnSpc>
                <a:spcPct val="90000"/>
              </a:lnSpc>
              <a:spcBef>
                <a:spcPts val="0"/>
              </a:spcBef>
              <a:spcAft>
                <a:spcPts val="1800"/>
              </a:spcAft>
            </a:pPr>
            <a:r>
              <a:rPr lang="en-US" sz="2200" dirty="0">
                <a:solidFill>
                  <a:schemeClr val="accent1">
                    <a:lumMod val="75000"/>
                  </a:schemeClr>
                </a:solidFill>
              </a:rPr>
              <a:t>Reports</a:t>
            </a:r>
            <a:r>
              <a:rPr lang="en-US" sz="2200" dirty="0">
                <a:solidFill>
                  <a:schemeClr val="tx1">
                    <a:lumMod val="75000"/>
                    <a:lumOff val="25000"/>
                  </a:schemeClr>
                </a:solidFill>
              </a:rPr>
              <a:t> </a:t>
            </a:r>
            <a:r>
              <a:rPr lang="en-US" sz="2200" i="1" dirty="0">
                <a:solidFill>
                  <a:schemeClr val="tx1">
                    <a:lumMod val="75000"/>
                    <a:lumOff val="25000"/>
                  </a:schemeClr>
                </a:solidFill>
              </a:rPr>
              <a:t>(data handling and analysis, formats, PRP)</a:t>
            </a:r>
          </a:p>
        </p:txBody>
      </p:sp>
      <p:pic>
        <p:nvPicPr>
          <p:cNvPr id="5" name="Picture 4" descr="MVC-016S">
            <a:extLst>
              <a:ext uri="{FF2B5EF4-FFF2-40B4-BE49-F238E27FC236}">
                <a16:creationId xmlns:a16="http://schemas.microsoft.com/office/drawing/2014/main" id="{2A1A14AE-918B-4845-83BC-97FBCBE862C0}"/>
              </a:ext>
            </a:extLst>
          </p:cNvPr>
          <p:cNvPicPr>
            <a:picLocks noChangeAspect="1" noChangeArrowheads="1"/>
          </p:cNvPicPr>
          <p:nvPr/>
        </p:nvPicPr>
        <p:blipFill rotWithShape="1">
          <a:blip r:embed="rId3" cstate="print"/>
          <a:srcRect l="29332" r="19799" b="-3"/>
          <a:stretch/>
        </p:blipFill>
        <p:spPr bwMode="auto">
          <a:xfrm>
            <a:off x="7086600" y="2260295"/>
            <a:ext cx="1989979" cy="2934063"/>
          </a:xfrm>
          <a:prstGeom prst="rect">
            <a:avLst/>
          </a:prstGeom>
          <a:noFill/>
          <a:effectLst>
            <a:softEdge rad="50800"/>
          </a:effectLst>
        </p:spPr>
      </p:pic>
      <p:sp>
        <p:nvSpPr>
          <p:cNvPr id="25" name="Rectangle 2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5"/>
          </p:nvPr>
        </p:nvSpPr>
        <p:spPr>
          <a:xfrm>
            <a:off x="8153400" y="6455431"/>
            <a:ext cx="959274" cy="365125"/>
          </a:xfrm>
          <a:prstGeom prst="rect">
            <a:avLst/>
          </a:prstGeom>
        </p:spPr>
        <p:txBody>
          <a:bodyPr vert="horz" lIns="0" tIns="0" rIns="0" bIns="0" anchorCtr="0">
            <a:normAutofit/>
          </a:bodyPr>
          <a:lstStyle>
            <a:defPPr>
              <a:defRPr lang="en-US"/>
            </a:defPPr>
            <a:lvl1pPr marL="0" algn="ctr" defTabSz="914400" rtl="0" eaLnBrk="1" latinLnBrk="0" hangingPunct="1">
              <a:defRPr kumimoji="0" sz="16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A2D6804-830D-471E-AE8B-0413E06AEFE6}" type="slidenum">
              <a:rPr lang="en-US" sz="2000">
                <a:solidFill>
                  <a:srgbClr val="FFFFFF"/>
                </a:solidFill>
              </a:rPr>
              <a:pPr>
                <a:spcAft>
                  <a:spcPts val="600"/>
                </a:spcAft>
              </a:pPr>
              <a:t>32</a:t>
            </a:fld>
            <a:endParaRPr lang="en-US" sz="2000" dirty="0">
              <a:solidFill>
                <a:srgbClr val="FFFFFF"/>
              </a:solidFill>
            </a:endParaRPr>
          </a:p>
        </p:txBody>
      </p:sp>
    </p:spTree>
    <p:extLst>
      <p:ext uri="{BB962C8B-B14F-4D97-AF65-F5344CB8AC3E}">
        <p14:creationId xmlns:p14="http://schemas.microsoft.com/office/powerpoint/2010/main" val="4080734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5605629" cy="838200"/>
          </a:xfrm>
        </p:spPr>
        <p:txBody>
          <a:bodyPr>
            <a:normAutofit/>
          </a:bodyPr>
          <a:lstStyle/>
          <a:p>
            <a:pPr algn="l"/>
            <a:r>
              <a:rPr lang="en-US" dirty="0">
                <a:solidFill>
                  <a:schemeClr val="accent2">
                    <a:lumMod val="50000"/>
                  </a:schemeClr>
                </a:solidFill>
              </a:rPr>
              <a:t>If SOPs Are Not Used</a:t>
            </a:r>
          </a:p>
        </p:txBody>
      </p:sp>
      <p:sp>
        <p:nvSpPr>
          <p:cNvPr id="2" name="Content Placeholder 1"/>
          <p:cNvSpPr>
            <a:spLocks noGrp="1"/>
          </p:cNvSpPr>
          <p:nvPr>
            <p:ph idx="1"/>
          </p:nvPr>
        </p:nvSpPr>
        <p:spPr>
          <a:xfrm>
            <a:off x="381000" y="1752600"/>
            <a:ext cx="6116137" cy="4617244"/>
          </a:xfrm>
        </p:spPr>
        <p:txBody>
          <a:bodyPr anchor="t">
            <a:normAutofit/>
          </a:bodyPr>
          <a:lstStyle/>
          <a:p>
            <a:pPr marL="0" indent="0">
              <a:lnSpc>
                <a:spcPct val="90000"/>
              </a:lnSpc>
              <a:spcBef>
                <a:spcPts val="0"/>
              </a:spcBef>
              <a:spcAft>
                <a:spcPts val="1200"/>
              </a:spcAft>
              <a:buNone/>
            </a:pPr>
            <a:r>
              <a:rPr lang="en-US" sz="2000" dirty="0">
                <a:solidFill>
                  <a:schemeClr val="bg2">
                    <a:lumMod val="25000"/>
                  </a:schemeClr>
                </a:solidFill>
              </a:rPr>
              <a:t>OKR04 itself has few detailed procedures.</a:t>
            </a:r>
          </a:p>
          <a:p>
            <a:pPr marL="0" indent="0">
              <a:lnSpc>
                <a:spcPct val="90000"/>
              </a:lnSpc>
              <a:spcBef>
                <a:spcPts val="0"/>
              </a:spcBef>
              <a:spcAft>
                <a:spcPts val="1200"/>
              </a:spcAft>
              <a:buNone/>
            </a:pPr>
            <a:r>
              <a:rPr lang="en-US" sz="2000" dirty="0">
                <a:solidFill>
                  <a:schemeClr val="bg2">
                    <a:lumMod val="25000"/>
                  </a:schemeClr>
                </a:solidFill>
              </a:rPr>
              <a:t>OKR04 was written broadly to give MS4s flexibility.</a:t>
            </a:r>
          </a:p>
          <a:p>
            <a:pPr marL="0" indent="0">
              <a:lnSpc>
                <a:spcPct val="90000"/>
              </a:lnSpc>
              <a:spcBef>
                <a:spcPts val="0"/>
              </a:spcBef>
              <a:spcAft>
                <a:spcPts val="1200"/>
              </a:spcAft>
              <a:buNone/>
            </a:pPr>
            <a:r>
              <a:rPr lang="en-US" sz="2000" dirty="0">
                <a:solidFill>
                  <a:schemeClr val="bg2">
                    <a:lumMod val="25000"/>
                  </a:schemeClr>
                </a:solidFill>
              </a:rPr>
              <a:t>OKR04 has many tasks that require detailed steps.</a:t>
            </a:r>
          </a:p>
          <a:p>
            <a:pPr marL="0" indent="0">
              <a:lnSpc>
                <a:spcPct val="90000"/>
              </a:lnSpc>
              <a:spcBef>
                <a:spcPts val="0"/>
              </a:spcBef>
              <a:spcAft>
                <a:spcPts val="1200"/>
              </a:spcAft>
              <a:buNone/>
            </a:pPr>
            <a:r>
              <a:rPr lang="en-US" sz="2000" u="sng" dirty="0">
                <a:solidFill>
                  <a:schemeClr val="bg2">
                    <a:lumMod val="25000"/>
                  </a:schemeClr>
                </a:solidFill>
              </a:rPr>
              <a:t>Without SOPs</a:t>
            </a:r>
            <a:r>
              <a:rPr lang="en-US" sz="2000" dirty="0">
                <a:solidFill>
                  <a:schemeClr val="bg2">
                    <a:lumMod val="25000"/>
                  </a:schemeClr>
                </a:solidFill>
              </a:rPr>
              <a:t>:</a:t>
            </a:r>
          </a:p>
          <a:p>
            <a:pPr marL="511175" lvl="1">
              <a:lnSpc>
                <a:spcPct val="90000"/>
              </a:lnSpc>
              <a:spcBef>
                <a:spcPts val="0"/>
              </a:spcBef>
              <a:spcAft>
                <a:spcPts val="1200"/>
              </a:spcAft>
            </a:pPr>
            <a:r>
              <a:rPr lang="en-US" sz="2000" dirty="0">
                <a:solidFill>
                  <a:schemeClr val="bg2">
                    <a:lumMod val="25000"/>
                  </a:schemeClr>
                </a:solidFill>
              </a:rPr>
              <a:t>MS4s have no record of their program’s detailed procedures.</a:t>
            </a:r>
          </a:p>
          <a:p>
            <a:pPr marL="511175" lvl="1">
              <a:lnSpc>
                <a:spcPct val="90000"/>
              </a:lnSpc>
              <a:spcBef>
                <a:spcPts val="0"/>
              </a:spcBef>
              <a:spcAft>
                <a:spcPts val="1200"/>
              </a:spcAft>
            </a:pPr>
            <a:r>
              <a:rPr lang="en-US" sz="2000" dirty="0">
                <a:solidFill>
                  <a:schemeClr val="bg2">
                    <a:lumMod val="25000"/>
                  </a:schemeClr>
                </a:solidFill>
              </a:rPr>
              <a:t>New PMs will not know how to implement many tasks.</a:t>
            </a:r>
          </a:p>
          <a:p>
            <a:pPr marL="511175" lvl="1">
              <a:lnSpc>
                <a:spcPct val="90000"/>
              </a:lnSpc>
              <a:spcBef>
                <a:spcPts val="0"/>
              </a:spcBef>
              <a:spcAft>
                <a:spcPts val="1200"/>
              </a:spcAft>
            </a:pPr>
            <a:r>
              <a:rPr lang="en-US" sz="2000" dirty="0">
                <a:solidFill>
                  <a:schemeClr val="bg2">
                    <a:lumMod val="25000"/>
                  </a:schemeClr>
                </a:solidFill>
              </a:rPr>
              <a:t>There is no consistency of BMP implementation over time.</a:t>
            </a:r>
          </a:p>
          <a:p>
            <a:pPr marL="511175" lvl="1">
              <a:lnSpc>
                <a:spcPct val="90000"/>
              </a:lnSpc>
              <a:spcBef>
                <a:spcPts val="0"/>
              </a:spcBef>
              <a:spcAft>
                <a:spcPts val="1200"/>
              </a:spcAft>
            </a:pPr>
            <a:r>
              <a:rPr lang="en-US" sz="2000" dirty="0">
                <a:solidFill>
                  <a:schemeClr val="bg2">
                    <a:lumMod val="25000"/>
                  </a:schemeClr>
                </a:solidFill>
              </a:rPr>
              <a:t>Employee training will be limited without written procedures.</a:t>
            </a:r>
            <a:endParaRPr lang="en-US" sz="1400" dirty="0">
              <a:solidFill>
                <a:schemeClr val="bg2">
                  <a:lumMod val="25000"/>
                </a:schemeClr>
              </a:solidFill>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906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p:cNvSpPr>
            <a:spLocks noGrp="1"/>
          </p:cNvSpPr>
          <p:nvPr>
            <p:ph type="sldNum" sz="quarter" idx="15"/>
          </p:nvPr>
        </p:nvSpPr>
        <p:spPr>
          <a:xfrm>
            <a:off x="7905675" y="6096000"/>
            <a:ext cx="759278" cy="273844"/>
          </a:xfrm>
          <a:prstGeom prst="rect">
            <a:avLst/>
          </a:prstGeom>
        </p:spPr>
        <p:txBody>
          <a:bodyPr vert="horz" lIns="0" tIns="0" rIns="0" bIns="0" anchorCtr="0">
            <a:noAutofit/>
          </a:bodyPr>
          <a:lstStyle>
            <a:defPPr>
              <a:defRPr lang="en-US"/>
            </a:defPPr>
            <a:lvl1pPr marL="0" algn="ctr" defTabSz="914400" rtl="0" eaLnBrk="1" latinLnBrk="0" hangingPunct="1">
              <a:defRPr kumimoji="0" sz="16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A2D6804-830D-471E-AE8B-0413E06AEFE6}" type="slidenum">
              <a:rPr lang="en-US" sz="2000">
                <a:solidFill>
                  <a:srgbClr val="FFFFFF"/>
                </a:solidFill>
              </a:rPr>
              <a:pPr>
                <a:spcAft>
                  <a:spcPts val="600"/>
                </a:spcAft>
              </a:pPr>
              <a:t>33</a:t>
            </a:fld>
            <a:endParaRPr lang="en-US" sz="2000" dirty="0">
              <a:solidFill>
                <a:srgbClr val="FFFFFF"/>
              </a:solidFill>
            </a:endParaRPr>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BE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Text&#10;&#10;Description automatically generated">
            <a:extLst>
              <a:ext uri="{FF2B5EF4-FFF2-40B4-BE49-F238E27FC236}">
                <a16:creationId xmlns:a16="http://schemas.microsoft.com/office/drawing/2014/main" id="{D8CF36E4-C6D1-40DB-8F89-B465AD8EF0C4}"/>
              </a:ext>
            </a:extLst>
          </p:cNvPr>
          <p:cNvPicPr>
            <a:picLocks noChangeAspect="1"/>
          </p:cNvPicPr>
          <p:nvPr/>
        </p:nvPicPr>
        <p:blipFill rotWithShape="1">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157"/>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547112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2400" y="308425"/>
            <a:ext cx="6781800" cy="9941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sz="4000" kern="1200" dirty="0">
                <a:solidFill>
                  <a:schemeClr val="accent1">
                    <a:lumMod val="75000"/>
                  </a:schemeClr>
                </a:solidFill>
                <a:latin typeface="+mj-lt"/>
                <a:ea typeface="+mj-ea"/>
                <a:cs typeface="+mj-cs"/>
              </a:rPr>
              <a:t>Are SWMP Passages Enough?</a:t>
            </a:r>
          </a:p>
        </p:txBody>
      </p:sp>
      <p:sp>
        <p:nvSpPr>
          <p:cNvPr id="184325" name="Rectangle 5"/>
          <p:cNvSpPr>
            <a:spLocks noChangeArrowheads="1"/>
          </p:cNvSpPr>
          <p:nvPr/>
        </p:nvSpPr>
        <p:spPr bwMode="auto">
          <a:xfrm>
            <a:off x="76200" y="1302598"/>
            <a:ext cx="6053367" cy="5479202"/>
          </a:xfrm>
          <a:prstGeom prst="rect">
            <a:avLst/>
          </a:prstGeom>
        </p:spPr>
        <p:txBody>
          <a:bodyPr vert="horz" lIns="91440" tIns="45720" rIns="91440" bIns="45720" rtlCol="0" anchor="t">
            <a:normAutofit fontScale="92500"/>
          </a:bodyPr>
          <a:lstStyle/>
          <a:p>
            <a:pPr marR="0" lvl="0">
              <a:lnSpc>
                <a:spcPct val="110000"/>
              </a:lnSpc>
            </a:pPr>
            <a:r>
              <a:rPr lang="en-US" b="1" dirty="0">
                <a:solidFill>
                  <a:schemeClr val="tx2">
                    <a:lumMod val="75000"/>
                  </a:schemeClr>
                </a:solidFill>
              </a:rPr>
              <a:t>SWMP Template:  </a:t>
            </a:r>
            <a:r>
              <a:rPr lang="en-US" i="1" dirty="0">
                <a:solidFill>
                  <a:schemeClr val="tx2">
                    <a:lumMod val="75000"/>
                  </a:schemeClr>
                </a:solidFill>
              </a:rPr>
              <a:t>(pertains to counties)</a:t>
            </a:r>
          </a:p>
          <a:p>
            <a:pPr marR="0" lvl="0">
              <a:lnSpc>
                <a:spcPct val="110000"/>
              </a:lnSpc>
            </a:pPr>
            <a:r>
              <a:rPr lang="en-US" b="1" dirty="0">
                <a:solidFill>
                  <a:schemeClr val="tx2">
                    <a:lumMod val="75000"/>
                  </a:schemeClr>
                </a:solidFill>
              </a:rPr>
              <a:t>MCM-4 Procedures for Seeking DEQ Construction Enforcement:</a:t>
            </a:r>
          </a:p>
          <a:p>
            <a:pPr marL="57150" marR="0">
              <a:lnSpc>
                <a:spcPct val="110000"/>
              </a:lnSpc>
              <a:spcBef>
                <a:spcPts val="1200"/>
              </a:spcBef>
            </a:pPr>
            <a:r>
              <a:rPr lang="en-US" sz="1600" dirty="0">
                <a:effectLst/>
              </a:rPr>
              <a:t>The City of P2City will therefore </a:t>
            </a:r>
            <a:r>
              <a:rPr lang="en-US" sz="1600" u="sng" dirty="0">
                <a:effectLst/>
              </a:rPr>
              <a:t>implement the following procedures</a:t>
            </a:r>
            <a:r>
              <a:rPr lang="en-US" sz="1600" dirty="0">
                <a:effectLst/>
              </a:rPr>
              <a:t> for taking enforcement action against construction site operators in cooperation with DEQ:</a:t>
            </a:r>
          </a:p>
          <a:p>
            <a:pPr marL="225425" marR="0" lvl="0" indent="-168275">
              <a:lnSpc>
                <a:spcPct val="110000"/>
              </a:lnSpc>
              <a:spcBef>
                <a:spcPts val="1200"/>
              </a:spcBef>
              <a:buFont typeface="Arial" panose="020B0604020202020204" pitchFamily="34" charset="0"/>
              <a:buChar char="•"/>
            </a:pPr>
            <a:r>
              <a:rPr lang="en-US" sz="1600" dirty="0">
                <a:effectLst/>
              </a:rPr>
              <a:t>Within 24 hours of finding a construction site sediment or erosion or other waste control problem that requires DEQ assistance as a potential violation, the City of P2City will contact DEQ Enforcement Division by telephone and/or email.</a:t>
            </a:r>
          </a:p>
          <a:p>
            <a:pPr marL="225425" marR="0" lvl="0" indent="-168275">
              <a:lnSpc>
                <a:spcPct val="110000"/>
              </a:lnSpc>
              <a:spcBef>
                <a:spcPts val="1200"/>
              </a:spcBef>
              <a:buFont typeface="Arial" panose="020B0604020202020204" pitchFamily="34" charset="0"/>
              <a:buChar char="•"/>
            </a:pPr>
            <a:r>
              <a:rPr lang="en-US" sz="1600" dirty="0">
                <a:effectLst/>
              </a:rPr>
              <a:t>Data and information requested by DEQ will be collected and promptly submitted to DEQ.</a:t>
            </a:r>
          </a:p>
          <a:p>
            <a:pPr marL="225425" marR="0" lvl="0" indent="-168275">
              <a:lnSpc>
                <a:spcPct val="110000"/>
              </a:lnSpc>
              <a:spcBef>
                <a:spcPts val="1200"/>
              </a:spcBef>
              <a:buFont typeface="Arial" panose="020B0604020202020204" pitchFamily="34" charset="0"/>
              <a:buChar char="•"/>
            </a:pPr>
            <a:r>
              <a:rPr lang="en-US" sz="1600" dirty="0">
                <a:effectLst/>
              </a:rPr>
              <a:t>Assist DEQ with site visits and/or construction site inspections upon request.</a:t>
            </a:r>
          </a:p>
          <a:p>
            <a:pPr marL="225425" marR="0" lvl="0" indent="-168275">
              <a:lnSpc>
                <a:spcPct val="110000"/>
              </a:lnSpc>
              <a:spcBef>
                <a:spcPts val="1200"/>
              </a:spcBef>
              <a:buFont typeface="Arial" panose="020B0604020202020204" pitchFamily="34" charset="0"/>
              <a:buChar char="•"/>
            </a:pPr>
            <a:r>
              <a:rPr lang="en-US" sz="1600" dirty="0">
                <a:effectLst/>
              </a:rPr>
              <a:t>Assist DEQ with administrative tasks needed by DEQ upon request, including arranging meetings and processing reports.</a:t>
            </a:r>
          </a:p>
          <a:p>
            <a:pPr marL="225425" marR="0" lvl="0" indent="-168275">
              <a:lnSpc>
                <a:spcPct val="110000"/>
              </a:lnSpc>
              <a:spcBef>
                <a:spcPts val="1200"/>
              </a:spcBef>
              <a:buFont typeface="Arial" panose="020B0604020202020204" pitchFamily="34" charset="0"/>
              <a:buChar char="•"/>
            </a:pPr>
            <a:r>
              <a:rPr lang="en-US" sz="1600" dirty="0">
                <a:effectLst/>
              </a:rPr>
              <a:t>Document all actions taken by DEQ and county staff for each incident, and report all incidents in the City of P2City’s Annual Report.</a:t>
            </a:r>
          </a:p>
        </p:txBody>
      </p:sp>
      <p:sp>
        <p:nvSpPr>
          <p:cNvPr id="138" name="Rectangle 13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Oval 13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457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Graphical user interface&#10;&#10;Description automatically generated with low confidence">
            <a:extLst>
              <a:ext uri="{FF2B5EF4-FFF2-40B4-BE49-F238E27FC236}">
                <a16:creationId xmlns:a16="http://schemas.microsoft.com/office/drawing/2014/main" id="{AA37A1C1-BA4E-45AF-8536-E569227D428C}"/>
              </a:ext>
            </a:extLst>
          </p:cNvPr>
          <p:cNvPicPr>
            <a:picLocks noChangeAspect="1"/>
          </p:cNvPicPr>
          <p:nvPr/>
        </p:nvPicPr>
        <p:blipFill>
          <a:blip r:embed="rId3"/>
          <a:stretch>
            <a:fillRect/>
          </a:stretch>
        </p:blipFill>
        <p:spPr>
          <a:xfrm>
            <a:off x="6389156" y="2833221"/>
            <a:ext cx="1611844" cy="1205379"/>
          </a:xfrm>
          <a:prstGeom prst="rect">
            <a:avLst/>
          </a:prstGeom>
        </p:spPr>
      </p:pic>
      <p:sp>
        <p:nvSpPr>
          <p:cNvPr id="5" name="Slide Number Placeholder 3"/>
          <p:cNvSpPr>
            <a:spLocks noGrp="1"/>
          </p:cNvSpPr>
          <p:nvPr>
            <p:ph type="sldNum" sz="quarter" idx="12"/>
          </p:nvPr>
        </p:nvSpPr>
        <p:spPr>
          <a:xfrm>
            <a:off x="7622722" y="6248400"/>
            <a:ext cx="759278" cy="273844"/>
          </a:xfrm>
        </p:spPr>
        <p:txBody>
          <a:bodyPr vert="horz" lIns="91440" tIns="45720" rIns="91440" bIns="45720" rtlCol="0" anchor="ctr">
            <a:noAutofit/>
          </a:bodyPr>
          <a:lstStyle/>
          <a:p>
            <a:pPr>
              <a:spcAft>
                <a:spcPts val="600"/>
              </a:spcAft>
            </a:pPr>
            <a:fld id="{53E71495-1E80-4681-B148-2E4C0A8741B4}" type="slidenum">
              <a:rPr lang="en-US" sz="2000">
                <a:solidFill>
                  <a:srgbClr val="FFFFFF"/>
                </a:solidFill>
              </a:rPr>
              <a:pPr>
                <a:spcAft>
                  <a:spcPts val="600"/>
                </a:spcAft>
              </a:pPr>
              <a:t>34</a:t>
            </a:fld>
            <a:endParaRPr lang="en-US" sz="2000" dirty="0">
              <a:solidFill>
                <a:srgbClr val="FFFFFF"/>
              </a:solidFill>
            </a:endParaRPr>
          </a:p>
        </p:txBody>
      </p:sp>
    </p:spTree>
    <p:extLst>
      <p:ext uri="{BB962C8B-B14F-4D97-AF65-F5344CB8AC3E}">
        <p14:creationId xmlns:p14="http://schemas.microsoft.com/office/powerpoint/2010/main" val="218821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104717"/>
            <a:ext cx="7663028" cy="11906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dirty="0">
                <a:solidFill>
                  <a:schemeClr val="accent1">
                    <a:lumMod val="75000"/>
                  </a:schemeClr>
                </a:solidFill>
              </a:rPr>
              <a:t>SOPs For Simple Field Test Kits</a:t>
            </a:r>
          </a:p>
        </p:txBody>
      </p:sp>
      <p:sp>
        <p:nvSpPr>
          <p:cNvPr id="204805" name="Rectangle 5"/>
          <p:cNvSpPr>
            <a:spLocks noChangeArrowheads="1"/>
          </p:cNvSpPr>
          <p:nvPr/>
        </p:nvSpPr>
        <p:spPr bwMode="auto">
          <a:xfrm>
            <a:off x="152400" y="1066800"/>
            <a:ext cx="6620657" cy="5562599"/>
          </a:xfrm>
          <a:prstGeom prst="rect">
            <a:avLst/>
          </a:prstGeom>
        </p:spPr>
        <p:txBody>
          <a:bodyPr vert="horz" lIns="91440" tIns="45720" rIns="91440" bIns="45720" rtlCol="0" anchor="ctr">
            <a:normAutofit/>
          </a:bodyPr>
          <a:lstStyle/>
          <a:p>
            <a:pPr marL="342900" indent="-228600">
              <a:spcAft>
                <a:spcPts val="1800"/>
              </a:spcAft>
              <a:buSzPct val="100000"/>
              <a:buFont typeface="Arial" panose="020B0604020202020204" pitchFamily="34" charset="0"/>
              <a:buChar char="•"/>
            </a:pPr>
            <a:r>
              <a:rPr lang="en-US" sz="2200" u="sng" dirty="0"/>
              <a:t>Expired chemicals</a:t>
            </a:r>
            <a:r>
              <a:rPr lang="en-US" sz="2200" dirty="0"/>
              <a:t> – process for ordering chemicals; log of chemical purchases.</a:t>
            </a:r>
          </a:p>
          <a:p>
            <a:pPr marL="342900" indent="-228600">
              <a:spcAft>
                <a:spcPts val="1800"/>
              </a:spcAft>
              <a:buSzPct val="100000"/>
              <a:buFont typeface="Arial" panose="020B0604020202020204" pitchFamily="34" charset="0"/>
              <a:buChar char="•"/>
            </a:pPr>
            <a:r>
              <a:rPr lang="en-US" sz="2200" u="sng" dirty="0"/>
              <a:t>Calibration</a:t>
            </a:r>
            <a:r>
              <a:rPr lang="en-US" sz="2200" dirty="0"/>
              <a:t> – log of calibration activities and problem resolution, detailed directions for each kit.</a:t>
            </a:r>
          </a:p>
          <a:p>
            <a:pPr marL="342900" indent="-228600">
              <a:spcAft>
                <a:spcPts val="1800"/>
              </a:spcAft>
              <a:buSzPct val="100000"/>
              <a:buFont typeface="Arial" panose="020B0604020202020204" pitchFamily="34" charset="0"/>
              <a:buChar char="•"/>
            </a:pPr>
            <a:r>
              <a:rPr lang="en-US" sz="2200" u="sng" dirty="0"/>
              <a:t>Check samples</a:t>
            </a:r>
            <a:r>
              <a:rPr lang="en-US" sz="2200" dirty="0"/>
              <a:t> of known analytes (accuracy test) – log of sample analysis and problem resolution, detailed directions for each kit.</a:t>
            </a:r>
          </a:p>
          <a:p>
            <a:pPr marL="342900" indent="-228600">
              <a:spcAft>
                <a:spcPts val="1800"/>
              </a:spcAft>
              <a:buSzPct val="100000"/>
              <a:buFont typeface="Arial" panose="020B0604020202020204" pitchFamily="34" charset="0"/>
              <a:buChar char="•"/>
            </a:pPr>
            <a:r>
              <a:rPr lang="en-US" sz="2200" u="sng" dirty="0"/>
              <a:t>Storage</a:t>
            </a:r>
            <a:r>
              <a:rPr lang="en-US" sz="2200" dirty="0"/>
              <a:t> – instructions for equipment and supplies.</a:t>
            </a:r>
          </a:p>
          <a:p>
            <a:pPr marL="342900" indent="-228600">
              <a:spcAft>
                <a:spcPts val="1800"/>
              </a:spcAft>
              <a:buSzPct val="100000"/>
              <a:buFont typeface="Arial" panose="020B0604020202020204" pitchFamily="34" charset="0"/>
              <a:buChar char="•"/>
            </a:pPr>
            <a:r>
              <a:rPr lang="en-US" sz="2200" u="sng" dirty="0"/>
              <a:t>Maintenance</a:t>
            </a:r>
            <a:r>
              <a:rPr lang="en-US" sz="2200" dirty="0"/>
              <a:t> – log of equipment problems, consistent detailed  maintenance records. </a:t>
            </a:r>
          </a:p>
          <a:p>
            <a:pPr marL="342900" indent="-228600">
              <a:spcAft>
                <a:spcPts val="1800"/>
              </a:spcAft>
              <a:buSzPct val="100000"/>
              <a:buFont typeface="Arial" panose="020B0604020202020204" pitchFamily="34" charset="0"/>
              <a:buChar char="•"/>
            </a:pPr>
            <a:r>
              <a:rPr lang="en-US" sz="2200" u="sng" dirty="0"/>
              <a:t>Training</a:t>
            </a:r>
            <a:r>
              <a:rPr lang="en-US" sz="2200" dirty="0"/>
              <a:t> – establish minimum requirements, log of training (topics, dates, staff). </a:t>
            </a:r>
          </a:p>
        </p:txBody>
      </p:sp>
      <p:sp>
        <p:nvSpPr>
          <p:cNvPr id="135" name="Rectangle 13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C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DD8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7851322" y="6248400"/>
            <a:ext cx="759278" cy="365125"/>
          </a:xfrm>
        </p:spPr>
        <p:txBody>
          <a:bodyPr vert="horz" lIns="91440" tIns="45720" rIns="91440" bIns="45720" rtlCol="0" anchor="ctr">
            <a:noAutofit/>
          </a:bodyPr>
          <a:lstStyle/>
          <a:p>
            <a:pPr>
              <a:spcAft>
                <a:spcPts val="600"/>
              </a:spcAft>
              <a:defRPr/>
            </a:pPr>
            <a:fld id="{16FF90E4-B60F-4727-A9EB-898DCE6A2B09}" type="slidenum">
              <a:rPr lang="en-US" sz="2000">
                <a:solidFill>
                  <a:srgbClr val="FFFFFF"/>
                </a:solidFill>
                <a:latin typeface="Calibri" panose="020F0502020204030204"/>
              </a:rPr>
              <a:pPr>
                <a:spcAft>
                  <a:spcPts val="600"/>
                </a:spcAft>
                <a:defRPr/>
              </a:pPr>
              <a:t>35</a:t>
            </a:fld>
            <a:endParaRPr lang="en-US" sz="2000" dirty="0">
              <a:solidFill>
                <a:srgbClr val="FFFFFF"/>
              </a:solidFill>
              <a:latin typeface="Calibri" panose="020F0502020204030204"/>
            </a:endParaRPr>
          </a:p>
        </p:txBody>
      </p:sp>
      <p:pic>
        <p:nvPicPr>
          <p:cNvPr id="8" name="Picture 16" descr="C:\Users\rsmith\AppData\Local\Microsoft\Windows\Temporary Internet Files\Content.IE5\JTHFL0OG\MP900402696[1].jpg">
            <a:extLst>
              <a:ext uri="{FF2B5EF4-FFF2-40B4-BE49-F238E27FC236}">
                <a16:creationId xmlns:a16="http://schemas.microsoft.com/office/drawing/2014/main" id="{8141A845-A250-62AE-A683-63C6F53C0AC2}"/>
              </a:ext>
            </a:extLst>
          </p:cNvPr>
          <p:cNvPicPr>
            <a:picLocks noChangeAspect="1" noChangeArrowheads="1"/>
          </p:cNvPicPr>
          <p:nvPr/>
        </p:nvPicPr>
        <p:blipFill rotWithShape="1">
          <a:blip r:embed="rId3" cstate="print">
            <a:alphaModFix/>
          </a:blip>
          <a:srcRect l="19886" r="5930" b="-3"/>
          <a:stretch/>
        </p:blipFill>
        <p:spPr bwMode="auto">
          <a:xfrm>
            <a:off x="6705599" y="2355629"/>
            <a:ext cx="1577339" cy="2140171"/>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Tree>
    <p:extLst>
      <p:ext uri="{BB962C8B-B14F-4D97-AF65-F5344CB8AC3E}">
        <p14:creationId xmlns:p14="http://schemas.microsoft.com/office/powerpoint/2010/main" val="376291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Rectangle 2"/>
          <p:cNvSpPr txBox="1">
            <a:spLocks noChangeArrowheads="1"/>
          </p:cNvSpPr>
          <p:nvPr/>
        </p:nvSpPr>
        <p:spPr>
          <a:xfrm>
            <a:off x="457199" y="434101"/>
            <a:ext cx="8534401" cy="14160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sz="4200" kern="1200" dirty="0">
                <a:solidFill>
                  <a:schemeClr val="bg2"/>
                </a:solidFill>
                <a:latin typeface="+mj-lt"/>
                <a:ea typeface="+mj-ea"/>
                <a:cs typeface="+mj-cs"/>
              </a:rPr>
              <a:t>Field Form SOPs:  Visual Observation Consistency</a:t>
            </a:r>
          </a:p>
        </p:txBody>
      </p:sp>
      <p:sp>
        <p:nvSpPr>
          <p:cNvPr id="17" name="Rectangle 16">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9144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62000" y="2573795"/>
            <a:ext cx="3200400" cy="3994645"/>
          </a:xfrm>
          <a:prstGeom prst="rect">
            <a:avLst/>
          </a:prstGeom>
          <a:solidFill>
            <a:schemeClr val="accent6">
              <a:lumMod val="20000"/>
              <a:lumOff val="80000"/>
            </a:schemeClr>
          </a:solidFill>
          <a:ln>
            <a:solidFill>
              <a:schemeClr val="bg2">
                <a:lumMod val="25000"/>
              </a:schemeClr>
            </a:solidFill>
          </a:ln>
        </p:spPr>
        <p:txBody>
          <a:bodyPr wrap="square" anchor="t">
            <a:noAutofit/>
          </a:bodyPr>
          <a:lstStyle/>
          <a:p>
            <a:pPr lvl="0">
              <a:lnSpc>
                <a:spcPct val="90000"/>
              </a:lnSpc>
              <a:spcBef>
                <a:spcPts val="1200"/>
              </a:spcBef>
            </a:pPr>
            <a:r>
              <a:rPr lang="en-US" dirty="0">
                <a:latin typeface="Calibri" pitchFamily="34" charset="0"/>
                <a:cs typeface="Calibri" pitchFamily="34" charset="0"/>
              </a:rPr>
              <a:t>Water </a:t>
            </a:r>
            <a:r>
              <a:rPr lang="en-US" u="sng" dirty="0">
                <a:latin typeface="Calibri" pitchFamily="34" charset="0"/>
                <a:cs typeface="Calibri" pitchFamily="34" charset="0"/>
              </a:rPr>
              <a:t>velocity</a:t>
            </a:r>
            <a:r>
              <a:rPr lang="en-US" dirty="0">
                <a:latin typeface="Calibri" pitchFamily="34" charset="0"/>
                <a:cs typeface="Calibri" pitchFamily="34" charset="0"/>
              </a:rPr>
              <a:t> (estimated)</a:t>
            </a:r>
          </a:p>
          <a:p>
            <a:pPr lvl="0">
              <a:lnSpc>
                <a:spcPct val="90000"/>
              </a:lnSpc>
              <a:spcBef>
                <a:spcPts val="1200"/>
              </a:spcBef>
            </a:pPr>
            <a:r>
              <a:rPr lang="en-US" u="sng" dirty="0">
                <a:latin typeface="Calibri" pitchFamily="34" charset="0"/>
                <a:cs typeface="Calibri" pitchFamily="34" charset="0"/>
              </a:rPr>
              <a:t>Width and depth</a:t>
            </a:r>
            <a:r>
              <a:rPr lang="en-US" dirty="0">
                <a:latin typeface="Calibri" pitchFamily="34" charset="0"/>
                <a:cs typeface="Calibri" pitchFamily="34" charset="0"/>
              </a:rPr>
              <a:t> of water</a:t>
            </a:r>
          </a:p>
          <a:p>
            <a:pPr lvl="0">
              <a:lnSpc>
                <a:spcPct val="90000"/>
              </a:lnSpc>
              <a:spcBef>
                <a:spcPts val="1200"/>
              </a:spcBef>
            </a:pPr>
            <a:r>
              <a:rPr lang="en-US" u="sng" dirty="0">
                <a:latin typeface="Calibri" pitchFamily="34" charset="0"/>
                <a:cs typeface="Calibri" pitchFamily="34" charset="0"/>
              </a:rPr>
              <a:t>Color</a:t>
            </a:r>
            <a:r>
              <a:rPr lang="en-US" dirty="0">
                <a:latin typeface="Calibri" pitchFamily="34" charset="0"/>
                <a:cs typeface="Calibri" pitchFamily="34" charset="0"/>
              </a:rPr>
              <a:t> of water</a:t>
            </a:r>
          </a:p>
          <a:p>
            <a:pPr lvl="0">
              <a:lnSpc>
                <a:spcPct val="90000"/>
              </a:lnSpc>
              <a:spcBef>
                <a:spcPts val="1200"/>
              </a:spcBef>
            </a:pPr>
            <a:r>
              <a:rPr lang="en-US" u="sng" dirty="0">
                <a:latin typeface="Calibri" pitchFamily="34" charset="0"/>
                <a:cs typeface="Calibri" pitchFamily="34" charset="0"/>
              </a:rPr>
              <a:t>Color</a:t>
            </a:r>
            <a:r>
              <a:rPr lang="en-US" dirty="0">
                <a:latin typeface="Calibri" pitchFamily="34" charset="0"/>
                <a:cs typeface="Calibri" pitchFamily="34" charset="0"/>
              </a:rPr>
              <a:t> of stream bank stains</a:t>
            </a:r>
          </a:p>
          <a:p>
            <a:pPr lvl="0">
              <a:lnSpc>
                <a:spcPct val="90000"/>
              </a:lnSpc>
              <a:spcBef>
                <a:spcPts val="1200"/>
              </a:spcBef>
            </a:pPr>
            <a:r>
              <a:rPr lang="en-US" u="sng" dirty="0">
                <a:latin typeface="Calibri" pitchFamily="34" charset="0"/>
                <a:cs typeface="Calibri" pitchFamily="34" charset="0"/>
              </a:rPr>
              <a:t>Odors</a:t>
            </a:r>
            <a:r>
              <a:rPr lang="en-US" dirty="0">
                <a:latin typeface="Calibri" pitchFamily="34" charset="0"/>
                <a:cs typeface="Calibri" pitchFamily="34" charset="0"/>
              </a:rPr>
              <a:t> of the water</a:t>
            </a:r>
          </a:p>
          <a:p>
            <a:pPr lvl="0">
              <a:lnSpc>
                <a:spcPct val="90000"/>
              </a:lnSpc>
              <a:spcBef>
                <a:spcPts val="1200"/>
              </a:spcBef>
            </a:pPr>
            <a:r>
              <a:rPr lang="en-US" u="sng" dirty="0">
                <a:latin typeface="Calibri" pitchFamily="34" charset="0"/>
                <a:cs typeface="Calibri" pitchFamily="34" charset="0"/>
              </a:rPr>
              <a:t>Odors</a:t>
            </a:r>
            <a:r>
              <a:rPr lang="en-US" dirty="0">
                <a:latin typeface="Calibri" pitchFamily="34" charset="0"/>
                <a:cs typeface="Calibri" pitchFamily="34" charset="0"/>
              </a:rPr>
              <a:t> within the vicinity</a:t>
            </a:r>
          </a:p>
          <a:p>
            <a:pPr lvl="0">
              <a:lnSpc>
                <a:spcPct val="90000"/>
              </a:lnSpc>
              <a:spcBef>
                <a:spcPts val="1200"/>
              </a:spcBef>
            </a:pPr>
            <a:r>
              <a:rPr lang="en-US" u="sng" dirty="0">
                <a:latin typeface="Calibri" pitchFamily="34" charset="0"/>
                <a:cs typeface="Calibri" pitchFamily="34" charset="0"/>
              </a:rPr>
              <a:t>Algae</a:t>
            </a:r>
            <a:r>
              <a:rPr lang="en-US" dirty="0">
                <a:latin typeface="Calibri" pitchFamily="34" charset="0"/>
                <a:cs typeface="Calibri" pitchFamily="34" charset="0"/>
              </a:rPr>
              <a:t> growth</a:t>
            </a:r>
          </a:p>
          <a:p>
            <a:pPr lvl="0">
              <a:lnSpc>
                <a:spcPct val="90000"/>
              </a:lnSpc>
              <a:spcBef>
                <a:spcPts val="1200"/>
              </a:spcBef>
            </a:pPr>
            <a:r>
              <a:rPr lang="en-US" u="sng" dirty="0">
                <a:latin typeface="Calibri" pitchFamily="34" charset="0"/>
                <a:cs typeface="Calibri" pitchFamily="34" charset="0"/>
              </a:rPr>
              <a:t>Vegetation</a:t>
            </a:r>
            <a:r>
              <a:rPr lang="en-US" dirty="0">
                <a:latin typeface="Calibri" pitchFamily="34" charset="0"/>
                <a:cs typeface="Calibri" pitchFamily="34" charset="0"/>
              </a:rPr>
              <a:t> (dead or dying) </a:t>
            </a:r>
          </a:p>
          <a:p>
            <a:pPr lvl="0">
              <a:lnSpc>
                <a:spcPct val="90000"/>
              </a:lnSpc>
              <a:spcBef>
                <a:spcPts val="1200"/>
              </a:spcBef>
            </a:pPr>
            <a:r>
              <a:rPr lang="en-US" u="sng" dirty="0">
                <a:latin typeface="Calibri" pitchFamily="34" charset="0"/>
                <a:cs typeface="Calibri" pitchFamily="34" charset="0"/>
              </a:rPr>
              <a:t>Trash</a:t>
            </a:r>
            <a:r>
              <a:rPr lang="en-US" dirty="0">
                <a:latin typeface="Calibri" pitchFamily="34" charset="0"/>
                <a:cs typeface="Calibri" pitchFamily="34" charset="0"/>
              </a:rPr>
              <a:t> and debris</a:t>
            </a:r>
          </a:p>
          <a:p>
            <a:pPr lvl="0">
              <a:lnSpc>
                <a:spcPct val="90000"/>
              </a:lnSpc>
              <a:spcBef>
                <a:spcPts val="1200"/>
              </a:spcBef>
            </a:pPr>
            <a:r>
              <a:rPr lang="en-US" u="sng" dirty="0">
                <a:latin typeface="Calibri" pitchFamily="34" charset="0"/>
                <a:cs typeface="Calibri" pitchFamily="34" charset="0"/>
              </a:rPr>
              <a:t>Dead animals</a:t>
            </a:r>
            <a:endParaRPr lang="en-US" dirty="0">
              <a:latin typeface="Calibri" pitchFamily="34" charset="0"/>
              <a:cs typeface="Calibri" pitchFamily="34" charset="0"/>
            </a:endParaRPr>
          </a:p>
        </p:txBody>
      </p:sp>
      <p:sp>
        <p:nvSpPr>
          <p:cNvPr id="4" name="Rectangle 3"/>
          <p:cNvSpPr/>
          <p:nvPr/>
        </p:nvSpPr>
        <p:spPr>
          <a:xfrm>
            <a:off x="4587559" y="2573795"/>
            <a:ext cx="3337241" cy="3994645"/>
          </a:xfrm>
          <a:prstGeom prst="rect">
            <a:avLst/>
          </a:prstGeom>
          <a:solidFill>
            <a:schemeClr val="accent6">
              <a:lumMod val="20000"/>
              <a:lumOff val="80000"/>
            </a:schemeClr>
          </a:solidFill>
          <a:ln>
            <a:solidFill>
              <a:schemeClr val="bg2">
                <a:lumMod val="25000"/>
              </a:schemeClr>
            </a:solidFill>
          </a:ln>
        </p:spPr>
        <p:txBody>
          <a:bodyPr wrap="square" anchor="t">
            <a:noAutofit/>
          </a:bodyPr>
          <a:lstStyle/>
          <a:p>
            <a:pPr lvl="0">
              <a:lnSpc>
                <a:spcPct val="90000"/>
              </a:lnSpc>
              <a:spcBef>
                <a:spcPts val="1200"/>
              </a:spcBef>
            </a:pPr>
            <a:r>
              <a:rPr lang="en-US" u="sng" dirty="0">
                <a:latin typeface="Calibri" pitchFamily="34" charset="0"/>
                <a:cs typeface="Calibri" pitchFamily="34" charset="0"/>
              </a:rPr>
              <a:t>Lawn clippings</a:t>
            </a:r>
            <a:r>
              <a:rPr lang="en-US" dirty="0">
                <a:latin typeface="Calibri" pitchFamily="34" charset="0"/>
                <a:cs typeface="Calibri" pitchFamily="34" charset="0"/>
              </a:rPr>
              <a:t> (yard materials)</a:t>
            </a:r>
          </a:p>
          <a:p>
            <a:pPr lvl="0">
              <a:lnSpc>
                <a:spcPct val="90000"/>
              </a:lnSpc>
              <a:spcBef>
                <a:spcPts val="1200"/>
              </a:spcBef>
            </a:pPr>
            <a:r>
              <a:rPr lang="en-US" u="sng" dirty="0">
                <a:latin typeface="Calibri" pitchFamily="34" charset="0"/>
                <a:cs typeface="Calibri" pitchFamily="34" charset="0"/>
              </a:rPr>
              <a:t>Barrels</a:t>
            </a:r>
            <a:r>
              <a:rPr lang="en-US" dirty="0">
                <a:latin typeface="Calibri" pitchFamily="34" charset="0"/>
                <a:cs typeface="Calibri" pitchFamily="34" charset="0"/>
              </a:rPr>
              <a:t> and containers</a:t>
            </a:r>
          </a:p>
          <a:p>
            <a:pPr lvl="0">
              <a:lnSpc>
                <a:spcPct val="90000"/>
              </a:lnSpc>
              <a:spcBef>
                <a:spcPts val="1200"/>
              </a:spcBef>
            </a:pPr>
            <a:r>
              <a:rPr lang="en-US" u="sng" dirty="0">
                <a:latin typeface="Calibri" pitchFamily="34" charset="0"/>
                <a:cs typeface="Calibri" pitchFamily="34" charset="0"/>
              </a:rPr>
              <a:t>Oily sheen</a:t>
            </a:r>
            <a:r>
              <a:rPr lang="en-US" dirty="0">
                <a:latin typeface="Calibri" pitchFamily="34" charset="0"/>
                <a:cs typeface="Calibri" pitchFamily="34" charset="0"/>
              </a:rPr>
              <a:t> on water</a:t>
            </a:r>
          </a:p>
          <a:p>
            <a:pPr lvl="0">
              <a:lnSpc>
                <a:spcPct val="90000"/>
              </a:lnSpc>
              <a:spcBef>
                <a:spcPts val="1200"/>
              </a:spcBef>
            </a:pPr>
            <a:r>
              <a:rPr lang="en-US" u="sng" dirty="0">
                <a:latin typeface="Calibri" pitchFamily="34" charset="0"/>
                <a:cs typeface="Calibri" pitchFamily="34" charset="0"/>
              </a:rPr>
              <a:t>Silt</a:t>
            </a:r>
            <a:r>
              <a:rPr lang="en-US" dirty="0">
                <a:latin typeface="Calibri" pitchFamily="34" charset="0"/>
                <a:cs typeface="Calibri" pitchFamily="34" charset="0"/>
              </a:rPr>
              <a:t> &amp; sediment buildup</a:t>
            </a:r>
          </a:p>
          <a:p>
            <a:pPr lvl="0">
              <a:lnSpc>
                <a:spcPct val="90000"/>
              </a:lnSpc>
              <a:spcBef>
                <a:spcPts val="1200"/>
              </a:spcBef>
            </a:pPr>
            <a:r>
              <a:rPr lang="en-US" u="sng" dirty="0">
                <a:latin typeface="Calibri" pitchFamily="34" charset="0"/>
                <a:cs typeface="Calibri" pitchFamily="34" charset="0"/>
              </a:rPr>
              <a:t>Opacity</a:t>
            </a:r>
            <a:r>
              <a:rPr lang="en-US" dirty="0">
                <a:latin typeface="Calibri" pitchFamily="34" charset="0"/>
                <a:cs typeface="Calibri" pitchFamily="34" charset="0"/>
              </a:rPr>
              <a:t> of water</a:t>
            </a:r>
          </a:p>
          <a:p>
            <a:pPr lvl="0">
              <a:lnSpc>
                <a:spcPct val="90000"/>
              </a:lnSpc>
              <a:spcBef>
                <a:spcPts val="1200"/>
              </a:spcBef>
            </a:pPr>
            <a:r>
              <a:rPr lang="en-US" u="sng" dirty="0">
                <a:latin typeface="Calibri" pitchFamily="34" charset="0"/>
                <a:cs typeface="Calibri" pitchFamily="34" charset="0"/>
              </a:rPr>
              <a:t>Foam</a:t>
            </a:r>
            <a:r>
              <a:rPr lang="en-US" dirty="0">
                <a:latin typeface="Calibri" pitchFamily="34" charset="0"/>
                <a:cs typeface="Calibri" pitchFamily="34" charset="0"/>
              </a:rPr>
              <a:t> or suds</a:t>
            </a:r>
          </a:p>
          <a:p>
            <a:pPr lvl="0">
              <a:lnSpc>
                <a:spcPct val="90000"/>
              </a:lnSpc>
              <a:spcBef>
                <a:spcPts val="1200"/>
              </a:spcBef>
            </a:pPr>
            <a:r>
              <a:rPr lang="en-US" u="sng" dirty="0">
                <a:latin typeface="Calibri" pitchFamily="34" charset="0"/>
                <a:cs typeface="Calibri" pitchFamily="34" charset="0"/>
              </a:rPr>
              <a:t>Chemical residues</a:t>
            </a:r>
            <a:r>
              <a:rPr lang="en-US" dirty="0">
                <a:latin typeface="Calibri" pitchFamily="34" charset="0"/>
                <a:cs typeface="Calibri" pitchFamily="34" charset="0"/>
              </a:rPr>
              <a:t> on banks</a:t>
            </a:r>
          </a:p>
          <a:p>
            <a:pPr lvl="0">
              <a:lnSpc>
                <a:spcPct val="90000"/>
              </a:lnSpc>
              <a:spcBef>
                <a:spcPts val="1200"/>
              </a:spcBef>
            </a:pPr>
            <a:r>
              <a:rPr lang="en-US" u="sng" dirty="0">
                <a:latin typeface="Calibri" pitchFamily="34" charset="0"/>
                <a:cs typeface="Calibri" pitchFamily="34" charset="0"/>
              </a:rPr>
              <a:t>Land uses</a:t>
            </a:r>
            <a:r>
              <a:rPr lang="en-US" dirty="0">
                <a:latin typeface="Calibri" pitchFamily="34" charset="0"/>
                <a:cs typeface="Calibri" pitchFamily="34" charset="0"/>
              </a:rPr>
              <a:t> in vicinity</a:t>
            </a:r>
          </a:p>
          <a:p>
            <a:pPr lvl="0">
              <a:lnSpc>
                <a:spcPct val="90000"/>
              </a:lnSpc>
              <a:spcBef>
                <a:spcPts val="1200"/>
              </a:spcBef>
            </a:pPr>
            <a:r>
              <a:rPr lang="en-US" u="sng" dirty="0">
                <a:latin typeface="Calibri" pitchFamily="34" charset="0"/>
                <a:cs typeface="Calibri" pitchFamily="34" charset="0"/>
              </a:rPr>
              <a:t>Buildings</a:t>
            </a:r>
            <a:r>
              <a:rPr lang="en-US" dirty="0">
                <a:latin typeface="Calibri" pitchFamily="34" charset="0"/>
                <a:cs typeface="Calibri" pitchFamily="34" charset="0"/>
              </a:rPr>
              <a:t> in vicinity</a:t>
            </a:r>
          </a:p>
          <a:p>
            <a:pPr lvl="0">
              <a:lnSpc>
                <a:spcPct val="90000"/>
              </a:lnSpc>
              <a:spcBef>
                <a:spcPts val="1200"/>
              </a:spcBef>
            </a:pPr>
            <a:r>
              <a:rPr lang="en-US" u="sng" dirty="0">
                <a:latin typeface="Calibri" pitchFamily="34" charset="0"/>
                <a:cs typeface="Calibri" pitchFamily="34" charset="0"/>
              </a:rPr>
              <a:t>Interviews</a:t>
            </a:r>
            <a:r>
              <a:rPr lang="en-US" dirty="0">
                <a:latin typeface="Calibri" pitchFamily="34" charset="0"/>
                <a:cs typeface="Calibri" pitchFamily="34" charset="0"/>
              </a:rPr>
              <a:t> with neighbors</a:t>
            </a:r>
          </a:p>
        </p:txBody>
      </p:sp>
      <p:sp>
        <p:nvSpPr>
          <p:cNvPr id="2" name="Slide Number Placeholder 1"/>
          <p:cNvSpPr>
            <a:spLocks noGrp="1"/>
          </p:cNvSpPr>
          <p:nvPr>
            <p:ph type="sldNum" sz="quarter" idx="12"/>
          </p:nvPr>
        </p:nvSpPr>
        <p:spPr>
          <a:xfrm>
            <a:off x="8061641" y="6000135"/>
            <a:ext cx="736854" cy="548640"/>
          </a:xfrm>
          <a:prstGeom prst="ellipse">
            <a:avLst/>
          </a:prstGeom>
          <a:solidFill>
            <a:srgbClr val="898989"/>
          </a:solidFill>
        </p:spPr>
        <p:txBody>
          <a:bodyPr vert="horz" lIns="91440" tIns="45720" rIns="91440" bIns="45720" rtlCol="0" anchor="ctr">
            <a:noAutofit/>
          </a:bodyPr>
          <a:lstStyle/>
          <a:p>
            <a:pPr>
              <a:spcAft>
                <a:spcPts val="600"/>
              </a:spcAft>
            </a:pPr>
            <a:fld id="{349F1B42-6E6C-43EE-B343-581F104F6185}" type="slidenum">
              <a:rPr lang="en-US" sz="2000">
                <a:solidFill>
                  <a:srgbClr val="FFFFFF"/>
                </a:solidFill>
              </a:rPr>
              <a:pPr>
                <a:spcAft>
                  <a:spcPts val="600"/>
                </a:spcAft>
              </a:pPr>
              <a:t>36</a:t>
            </a:fld>
            <a:endParaRPr lang="en-US" sz="2000" dirty="0">
              <a:solidFill>
                <a:srgbClr val="FFFFFF"/>
              </a:solidFill>
            </a:endParaRPr>
          </a:p>
        </p:txBody>
      </p:sp>
    </p:spTree>
    <p:extLst>
      <p:ext uri="{BB962C8B-B14F-4D97-AF65-F5344CB8AC3E}">
        <p14:creationId xmlns:p14="http://schemas.microsoft.com/office/powerpoint/2010/main" val="275593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899" y="634058"/>
            <a:ext cx="846286" cy="847206"/>
            <a:chOff x="5307830" y="325570"/>
            <a:chExt cx="1128382" cy="847206"/>
          </a:xfrm>
        </p:grpSpPr>
        <p:sp>
          <p:nvSpPr>
            <p:cNvPr id="16"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
        <p:nvSpPr>
          <p:cNvPr id="8" name="TextBox 7"/>
          <p:cNvSpPr txBox="1"/>
          <p:nvPr/>
        </p:nvSpPr>
        <p:spPr>
          <a:xfrm>
            <a:off x="723899" y="1371190"/>
            <a:ext cx="3590498" cy="86742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mj-lt"/>
                <a:ea typeface="+mj-ea"/>
                <a:cs typeface="+mj-cs"/>
              </a:rPr>
              <a:t>Questions ?</a:t>
            </a:r>
          </a:p>
        </p:txBody>
      </p:sp>
      <p:sp>
        <p:nvSpPr>
          <p:cNvPr id="19" name="Freeform: Shape 18">
            <a:extLst>
              <a:ext uri="{FF2B5EF4-FFF2-40B4-BE49-F238E27FC236}">
                <a16:creationId xmlns:a16="http://schemas.microsoft.com/office/drawing/2014/main" id="{A9456821-26B9-4181-B181-305FB820D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2230" y="2134209"/>
            <a:ext cx="3630300"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useBgFill="1">
        <p:nvSpPr>
          <p:cNvPr id="21" name="Freeform: Shape 20">
            <a:extLst>
              <a:ext uri="{FF2B5EF4-FFF2-40B4-BE49-F238E27FC236}">
                <a16:creationId xmlns:a16="http://schemas.microsoft.com/office/drawing/2014/main" id="{0035D6FE-7FA2-4D67-8767-6F7E98AB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2956" y="421767"/>
            <a:ext cx="2135438" cy="2523756"/>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Picture 6" descr="GCSA sqcolo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00600" y="1013593"/>
            <a:ext cx="1277979" cy="1340103"/>
          </a:xfrm>
          <a:prstGeom prst="rect">
            <a:avLst/>
          </a:prstGeom>
          <a:noFill/>
        </p:spPr>
      </p:pic>
      <p:sp useBgFill="1">
        <p:nvSpPr>
          <p:cNvPr id="23" name="Freeform: Shape 22">
            <a:extLst>
              <a:ext uri="{FF2B5EF4-FFF2-40B4-BE49-F238E27FC236}">
                <a16:creationId xmlns:a16="http://schemas.microsoft.com/office/drawing/2014/main" id="{0381C401-8AFE-4396-B195-C21EA1C7F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69140" y="4490695"/>
            <a:ext cx="1553456" cy="1835943"/>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 name="TextBox 5"/>
          <p:cNvSpPr txBox="1"/>
          <p:nvPr/>
        </p:nvSpPr>
        <p:spPr>
          <a:xfrm>
            <a:off x="583895" y="2718681"/>
            <a:ext cx="3849061" cy="29273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i="1" dirty="0"/>
              <a:t>Vernon Seaman</a:t>
            </a:r>
          </a:p>
          <a:p>
            <a:pPr indent="-228600">
              <a:lnSpc>
                <a:spcPct val="90000"/>
              </a:lnSpc>
              <a:spcAft>
                <a:spcPts val="600"/>
              </a:spcAft>
              <a:buFont typeface="Arial" panose="020B0604020202020204" pitchFamily="34" charset="0"/>
              <a:buChar char="•"/>
            </a:pPr>
            <a:r>
              <a:rPr lang="en-US" i="1" dirty="0"/>
              <a:t>Manager, Envir. And Energy Planning</a:t>
            </a:r>
          </a:p>
          <a:p>
            <a:pPr indent="-228600">
              <a:lnSpc>
                <a:spcPct val="90000"/>
              </a:lnSpc>
              <a:spcAft>
                <a:spcPts val="600"/>
              </a:spcAft>
              <a:buFont typeface="Arial" panose="020B0604020202020204" pitchFamily="34" charset="0"/>
              <a:buChar char="•"/>
            </a:pPr>
            <a:r>
              <a:rPr lang="en-US" i="1" dirty="0"/>
              <a:t>INCOG</a:t>
            </a:r>
          </a:p>
          <a:p>
            <a:pPr indent="-228600">
              <a:lnSpc>
                <a:spcPct val="90000"/>
              </a:lnSpc>
              <a:spcAft>
                <a:spcPts val="600"/>
              </a:spcAft>
              <a:buFont typeface="Arial" panose="020B0604020202020204" pitchFamily="34" charset="0"/>
              <a:buChar char="•"/>
            </a:pPr>
            <a:r>
              <a:rPr lang="en-US" i="1" dirty="0"/>
              <a:t>Two West 2</a:t>
            </a:r>
            <a:r>
              <a:rPr lang="en-US" i="1" baseline="30000" dirty="0"/>
              <a:t>nd </a:t>
            </a:r>
            <a:r>
              <a:rPr lang="en-US" i="1" dirty="0"/>
              <a:t>Street, Ste 800 </a:t>
            </a:r>
          </a:p>
          <a:p>
            <a:pPr indent="-228600">
              <a:lnSpc>
                <a:spcPct val="90000"/>
              </a:lnSpc>
              <a:spcAft>
                <a:spcPts val="600"/>
              </a:spcAft>
              <a:buFont typeface="Arial" panose="020B0604020202020204" pitchFamily="34" charset="0"/>
              <a:buChar char="•"/>
            </a:pPr>
            <a:r>
              <a:rPr lang="en-US" i="1" dirty="0"/>
              <a:t>Tulsa, OK 74103</a:t>
            </a:r>
          </a:p>
          <a:p>
            <a:pPr indent="-228600">
              <a:lnSpc>
                <a:spcPct val="90000"/>
              </a:lnSpc>
              <a:spcAft>
                <a:spcPts val="600"/>
              </a:spcAft>
              <a:buFont typeface="Arial" panose="020B0604020202020204" pitchFamily="34" charset="0"/>
              <a:buChar char="•"/>
            </a:pPr>
            <a:r>
              <a:rPr lang="en-US" i="1" dirty="0"/>
              <a:t>(918) 579-9451</a:t>
            </a:r>
          </a:p>
          <a:p>
            <a:pPr indent="-228600">
              <a:lnSpc>
                <a:spcPct val="90000"/>
              </a:lnSpc>
              <a:spcAft>
                <a:spcPts val="600"/>
              </a:spcAft>
              <a:buFont typeface="Arial" panose="020B0604020202020204" pitchFamily="34" charset="0"/>
              <a:buChar char="•"/>
            </a:pPr>
            <a:r>
              <a:rPr lang="en-US" dirty="0">
                <a:hlinkClick r:id="rId4"/>
              </a:rPr>
              <a:t>vseaman@incog.org</a:t>
            </a:r>
            <a:r>
              <a:rPr lang="en-US" dirty="0"/>
              <a:t> </a:t>
            </a:r>
          </a:p>
          <a:p>
            <a:pPr indent="-228600">
              <a:lnSpc>
                <a:spcPct val="90000"/>
              </a:lnSpc>
              <a:spcAft>
                <a:spcPts val="600"/>
              </a:spcAft>
              <a:buFont typeface="Arial" panose="020B0604020202020204" pitchFamily="34" charset="0"/>
              <a:buChar char="•"/>
            </a:pPr>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2471" y="5268861"/>
            <a:ext cx="1643930" cy="36993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0384" y="3474311"/>
            <a:ext cx="2897816" cy="1593799"/>
          </a:xfrm>
          <a:prstGeom prst="rect">
            <a:avLst/>
          </a:prstGeom>
        </p:spPr>
      </p:pic>
      <p:sp>
        <p:nvSpPr>
          <p:cNvPr id="2" name="Slide Number Placeholder 1"/>
          <p:cNvSpPr>
            <a:spLocks noGrp="1"/>
          </p:cNvSpPr>
          <p:nvPr>
            <p:ph type="sldNum" sz="quarter" idx="12"/>
          </p:nvPr>
        </p:nvSpPr>
        <p:spPr>
          <a:xfrm>
            <a:off x="8145018" y="6035040"/>
            <a:ext cx="694182" cy="548640"/>
          </a:xfrm>
          <a:prstGeom prst="ellipse">
            <a:avLst/>
          </a:prstGeom>
          <a:solidFill>
            <a:schemeClr val="tx1">
              <a:alpha val="80000"/>
            </a:schemeClr>
          </a:solidFill>
        </p:spPr>
        <p:txBody>
          <a:bodyPr vert="horz" lIns="91440" tIns="45720" rIns="91440" bIns="45720" rtlCol="0" anchor="ctr">
            <a:noAutofit/>
          </a:bodyPr>
          <a:lstStyle/>
          <a:p>
            <a:pPr algn="ctr">
              <a:spcAft>
                <a:spcPts val="600"/>
              </a:spcAft>
            </a:pPr>
            <a:fld id="{746FB596-432D-499C-9187-B7F052D14381}" type="slidenum">
              <a:rPr lang="en-US" sz="2000">
                <a:solidFill>
                  <a:schemeClr val="bg1"/>
                </a:solidFill>
              </a:rPr>
              <a:pPr algn="ctr">
                <a:spcAft>
                  <a:spcPts val="600"/>
                </a:spcAft>
              </a:pPr>
              <a:t>37</a:t>
            </a:fld>
            <a:endParaRPr lang="en-US" sz="2000" dirty="0">
              <a:solidFill>
                <a:schemeClr val="bg1"/>
              </a:solidFill>
            </a:endParaRPr>
          </a:p>
        </p:txBody>
      </p:sp>
    </p:spTree>
    <p:extLst>
      <p:ext uri="{BB962C8B-B14F-4D97-AF65-F5344CB8AC3E}">
        <p14:creationId xmlns:p14="http://schemas.microsoft.com/office/powerpoint/2010/main" val="310329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Magnifying glass showing decling performance">
            <a:extLst>
              <a:ext uri="{FF2B5EF4-FFF2-40B4-BE49-F238E27FC236}">
                <a16:creationId xmlns:a16="http://schemas.microsoft.com/office/drawing/2014/main" id="{C2DB55E7-B511-42DB-B263-70107A7EB543}"/>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10999" b="-2"/>
          <a:stretch/>
        </p:blipFill>
        <p:spPr>
          <a:xfrm>
            <a:off x="20" y="1"/>
            <a:ext cx="9143980" cy="6857999"/>
          </a:xfrm>
          <a:prstGeom prst="rect">
            <a:avLst/>
          </a:prstGeom>
        </p:spPr>
      </p:pic>
      <p:sp>
        <p:nvSpPr>
          <p:cNvPr id="7" name="Rectangle 2"/>
          <p:cNvSpPr txBox="1">
            <a:spLocks noChangeArrowheads="1"/>
          </p:cNvSpPr>
          <p:nvPr/>
        </p:nvSpPr>
        <p:spPr>
          <a:xfrm>
            <a:off x="0" y="1065862"/>
            <a:ext cx="3413823" cy="47262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10000"/>
              </a:lnSpc>
              <a:spcAft>
                <a:spcPts val="600"/>
              </a:spcAft>
            </a:pPr>
            <a:r>
              <a:rPr lang="en-US" altLang="en-US" b="1" dirty="0">
                <a:solidFill>
                  <a:schemeClr val="accent6">
                    <a:lumMod val="20000"/>
                    <a:lumOff val="80000"/>
                  </a:schemeClr>
                </a:solidFill>
              </a:rPr>
              <a:t>Levels of QA: </a:t>
            </a:r>
            <a:r>
              <a:rPr lang="en-US" altLang="en-US" sz="4000" dirty="0">
                <a:solidFill>
                  <a:srgbClr val="E7F6FF"/>
                </a:solidFill>
              </a:rPr>
              <a:t>What’s Needed and When      To Stop</a:t>
            </a:r>
          </a:p>
        </p:txBody>
      </p:sp>
      <p:cxnSp>
        <p:nvCxnSpPr>
          <p:cNvPr id="76" name="Straight Connector 7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90469" name="Rectangle 5"/>
          <p:cNvSpPr>
            <a:spLocks noChangeArrowheads="1"/>
          </p:cNvSpPr>
          <p:nvPr/>
        </p:nvSpPr>
        <p:spPr bwMode="auto">
          <a:xfrm>
            <a:off x="3657601" y="304799"/>
            <a:ext cx="5257793" cy="5915025"/>
          </a:xfrm>
          <a:prstGeom prst="rect">
            <a:avLst/>
          </a:prstGeom>
        </p:spPr>
        <p:txBody>
          <a:bodyPr vert="horz" lIns="91440" tIns="45720" rIns="91440" bIns="45720" rtlCol="0" anchor="ctr">
            <a:normAutofit/>
          </a:bodyPr>
          <a:lstStyle/>
          <a:p>
            <a:pPr marL="114300">
              <a:lnSpc>
                <a:spcPct val="90000"/>
              </a:lnSpc>
              <a:spcBef>
                <a:spcPts val="1800"/>
              </a:spcBef>
              <a:buSzPct val="100000"/>
            </a:pPr>
            <a:r>
              <a:rPr lang="en-US" sz="2400" b="1" dirty="0">
                <a:solidFill>
                  <a:srgbClr val="FFFFFF"/>
                </a:solidFill>
              </a:rPr>
              <a:t>QA is a part of everyday life:</a:t>
            </a:r>
          </a:p>
          <a:p>
            <a:pPr marL="914400" lvl="1" indent="-342900">
              <a:lnSpc>
                <a:spcPct val="90000"/>
              </a:lnSpc>
              <a:spcBef>
                <a:spcPts val="1800"/>
              </a:spcBef>
              <a:buSzPct val="100000"/>
              <a:buFont typeface="Courier New" panose="02070309020205020404" pitchFamily="49" charset="0"/>
              <a:buChar char="o"/>
            </a:pPr>
            <a:r>
              <a:rPr lang="en-US" sz="2200" i="1" u="sng" dirty="0">
                <a:solidFill>
                  <a:schemeClr val="accent6">
                    <a:lumMod val="20000"/>
                    <a:lumOff val="80000"/>
                  </a:schemeClr>
                </a:solidFill>
              </a:rPr>
              <a:t>Purchases</a:t>
            </a:r>
            <a:r>
              <a:rPr lang="en-US" sz="2200" i="1" dirty="0">
                <a:solidFill>
                  <a:schemeClr val="accent6">
                    <a:lumMod val="20000"/>
                    <a:lumOff val="80000"/>
                  </a:schemeClr>
                </a:solidFill>
              </a:rPr>
              <a:t>: safe, effective, ease of use, etc.</a:t>
            </a:r>
          </a:p>
          <a:p>
            <a:pPr marL="914400" lvl="1" indent="-342900">
              <a:lnSpc>
                <a:spcPct val="90000"/>
              </a:lnSpc>
              <a:spcBef>
                <a:spcPts val="1800"/>
              </a:spcBef>
              <a:buSzPct val="100000"/>
              <a:buFont typeface="Courier New" panose="02070309020205020404" pitchFamily="49" charset="0"/>
              <a:buChar char="o"/>
            </a:pPr>
            <a:r>
              <a:rPr lang="en-US" sz="2200" i="1" u="sng" dirty="0">
                <a:solidFill>
                  <a:schemeClr val="accent6">
                    <a:lumMod val="20000"/>
                    <a:lumOff val="80000"/>
                  </a:schemeClr>
                </a:solidFill>
              </a:rPr>
              <a:t>Workplace</a:t>
            </a:r>
            <a:r>
              <a:rPr lang="en-US" sz="2200" i="1" dirty="0">
                <a:solidFill>
                  <a:schemeClr val="accent6">
                    <a:lumMod val="20000"/>
                    <a:lumOff val="80000"/>
                  </a:schemeClr>
                </a:solidFill>
              </a:rPr>
              <a:t>: resources, benefit/cost, quality, etc.</a:t>
            </a:r>
          </a:p>
          <a:p>
            <a:pPr marL="114300">
              <a:lnSpc>
                <a:spcPct val="90000"/>
              </a:lnSpc>
              <a:spcBef>
                <a:spcPts val="1800"/>
              </a:spcBef>
              <a:buSzPct val="100000"/>
            </a:pPr>
            <a:r>
              <a:rPr lang="en-US" sz="2400" b="1" dirty="0">
                <a:solidFill>
                  <a:srgbClr val="FFFFFF"/>
                </a:solidFill>
              </a:rPr>
              <a:t>QA provides reassurance and protection.</a:t>
            </a:r>
          </a:p>
          <a:p>
            <a:pPr marL="114300">
              <a:lnSpc>
                <a:spcPct val="90000"/>
              </a:lnSpc>
              <a:spcBef>
                <a:spcPts val="1800"/>
              </a:spcBef>
              <a:buSzPct val="100000"/>
            </a:pPr>
            <a:r>
              <a:rPr lang="en-US" sz="2400" b="1" dirty="0">
                <a:solidFill>
                  <a:srgbClr val="FFFFFF"/>
                </a:solidFill>
              </a:rPr>
              <a:t>QA in water quality is fundamental:</a:t>
            </a:r>
          </a:p>
          <a:p>
            <a:pPr marL="914400" lvl="1" indent="-342900">
              <a:lnSpc>
                <a:spcPct val="90000"/>
              </a:lnSpc>
              <a:spcBef>
                <a:spcPts val="1800"/>
              </a:spcBef>
              <a:buSzPct val="100000"/>
              <a:buFont typeface="Courier New" panose="02070309020205020404" pitchFamily="49" charset="0"/>
              <a:buChar char="o"/>
            </a:pPr>
            <a:r>
              <a:rPr lang="en-US" sz="2200" i="1" dirty="0">
                <a:solidFill>
                  <a:schemeClr val="accent6">
                    <a:lumMod val="20000"/>
                    <a:lumOff val="80000"/>
                  </a:schemeClr>
                </a:solidFill>
              </a:rPr>
              <a:t>Data quality and integrity</a:t>
            </a:r>
          </a:p>
          <a:p>
            <a:pPr marL="914400" lvl="1" indent="-342900">
              <a:lnSpc>
                <a:spcPct val="90000"/>
              </a:lnSpc>
              <a:spcBef>
                <a:spcPts val="1800"/>
              </a:spcBef>
              <a:buSzPct val="100000"/>
              <a:buFont typeface="Courier New" panose="02070309020205020404" pitchFamily="49" charset="0"/>
              <a:buChar char="o"/>
            </a:pPr>
            <a:r>
              <a:rPr lang="en-US" sz="2200" i="1" dirty="0">
                <a:solidFill>
                  <a:schemeClr val="accent6">
                    <a:lumMod val="20000"/>
                    <a:lumOff val="80000"/>
                  </a:schemeClr>
                </a:solidFill>
              </a:rPr>
              <a:t>Data reliability and usefulness</a:t>
            </a:r>
          </a:p>
          <a:p>
            <a:pPr marL="114300">
              <a:lnSpc>
                <a:spcPct val="90000"/>
              </a:lnSpc>
              <a:spcBef>
                <a:spcPts val="1800"/>
              </a:spcBef>
              <a:buSzPct val="100000"/>
            </a:pPr>
            <a:r>
              <a:rPr lang="en-US" sz="2400" b="1" dirty="0">
                <a:solidFill>
                  <a:srgbClr val="FFFFFF"/>
                </a:solidFill>
              </a:rPr>
              <a:t>Pushing QA beyond usefulness is a waste of resources.</a:t>
            </a:r>
          </a:p>
        </p:txBody>
      </p:sp>
      <p:sp>
        <p:nvSpPr>
          <p:cNvPr id="5" name="Slide Number Placeholder 3"/>
          <p:cNvSpPr>
            <a:spLocks noGrp="1"/>
          </p:cNvSpPr>
          <p:nvPr>
            <p:ph type="sldNum" sz="quarter" idx="12"/>
          </p:nvPr>
        </p:nvSpPr>
        <p:spPr>
          <a:xfrm>
            <a:off x="7848600" y="6173786"/>
            <a:ext cx="675409" cy="365125"/>
          </a:xfrm>
        </p:spPr>
        <p:txBody>
          <a:bodyPr vert="horz" lIns="91440" tIns="45720" rIns="91440" bIns="45720" rtlCol="0" anchor="ctr">
            <a:noAutofit/>
          </a:bodyPr>
          <a:lstStyle/>
          <a:p>
            <a:pPr>
              <a:spcAft>
                <a:spcPts val="600"/>
              </a:spcAft>
              <a:defRPr/>
            </a:pPr>
            <a:fld id="{0DD2E90C-1304-4259-ACD7-07B91FDCA4F0}" type="slidenum">
              <a:rPr lang="en-US" sz="2000">
                <a:solidFill>
                  <a:srgbClr val="FFFFFF"/>
                </a:solidFill>
                <a:latin typeface="Calibri" panose="020F0502020204030204"/>
              </a:rPr>
              <a:pPr>
                <a:spcAft>
                  <a:spcPts val="600"/>
                </a:spcAft>
                <a:defRPr/>
              </a:pPr>
              <a:t>4</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399376567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304800" y="533399"/>
            <a:ext cx="7086599" cy="990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dirty="0">
                <a:solidFill>
                  <a:schemeClr val="accent1">
                    <a:lumMod val="75000"/>
                  </a:schemeClr>
                </a:solidFill>
              </a:rPr>
              <a:t>QA Is Essential To Good Data</a:t>
            </a:r>
          </a:p>
        </p:txBody>
      </p:sp>
      <p:sp>
        <p:nvSpPr>
          <p:cNvPr id="190469" name="Rectangle 5"/>
          <p:cNvSpPr>
            <a:spLocks noChangeArrowheads="1"/>
          </p:cNvSpPr>
          <p:nvPr/>
        </p:nvSpPr>
        <p:spPr bwMode="auto">
          <a:xfrm>
            <a:off x="304800" y="1524001"/>
            <a:ext cx="7086599" cy="4800600"/>
          </a:xfrm>
          <a:prstGeom prst="rect">
            <a:avLst/>
          </a:prstGeom>
        </p:spPr>
        <p:txBody>
          <a:bodyPr vert="horz" lIns="91440" tIns="45720" rIns="91440" bIns="45720" rtlCol="0" anchor="ctr">
            <a:normAutofit/>
          </a:bodyPr>
          <a:lstStyle/>
          <a:p>
            <a:pPr marL="114300">
              <a:lnSpc>
                <a:spcPct val="90000"/>
              </a:lnSpc>
              <a:spcBef>
                <a:spcPts val="1800"/>
              </a:spcBef>
              <a:buSzPct val="100000"/>
            </a:pPr>
            <a:r>
              <a:rPr lang="en-US" sz="2800" i="1" dirty="0">
                <a:solidFill>
                  <a:schemeClr val="accent1">
                    <a:lumMod val="75000"/>
                  </a:schemeClr>
                </a:solidFill>
              </a:rPr>
              <a:t>Quality Assurance (QA) applies to:</a:t>
            </a:r>
          </a:p>
          <a:p>
            <a:pPr marL="342900" indent="-228600">
              <a:lnSpc>
                <a:spcPct val="90000"/>
              </a:lnSpc>
              <a:spcBef>
                <a:spcPts val="1800"/>
              </a:spcBef>
              <a:buSzPct val="100000"/>
              <a:buFont typeface="Arial" panose="020B0604020202020204" pitchFamily="34" charset="0"/>
              <a:buChar char="•"/>
            </a:pPr>
            <a:r>
              <a:rPr lang="en-US" sz="2200" dirty="0">
                <a:solidFill>
                  <a:schemeClr val="tx1">
                    <a:lumMod val="65000"/>
                    <a:lumOff val="35000"/>
                  </a:schemeClr>
                </a:solidFill>
              </a:rPr>
              <a:t>“Monitoring” data (e.g. field and lab data).</a:t>
            </a:r>
          </a:p>
          <a:p>
            <a:pPr marL="342900" indent="-228600">
              <a:lnSpc>
                <a:spcPct val="90000"/>
              </a:lnSpc>
              <a:spcBef>
                <a:spcPts val="1800"/>
              </a:spcBef>
              <a:buSzPct val="100000"/>
              <a:buFont typeface="Arial" panose="020B0604020202020204" pitchFamily="34" charset="0"/>
              <a:buChar char="•"/>
            </a:pPr>
            <a:r>
              <a:rPr lang="en-US" sz="2200" dirty="0">
                <a:solidFill>
                  <a:schemeClr val="tx1">
                    <a:lumMod val="65000"/>
                    <a:lumOff val="35000"/>
                  </a:schemeClr>
                </a:solidFill>
              </a:rPr>
              <a:t>Observation data (e.g. visual inspections).</a:t>
            </a:r>
          </a:p>
          <a:p>
            <a:pPr marL="342900" indent="-228600">
              <a:lnSpc>
                <a:spcPct val="90000"/>
              </a:lnSpc>
              <a:spcBef>
                <a:spcPts val="1800"/>
              </a:spcBef>
              <a:buSzPct val="100000"/>
              <a:buFont typeface="Arial" panose="020B0604020202020204" pitchFamily="34" charset="0"/>
              <a:buChar char="•"/>
            </a:pPr>
            <a:r>
              <a:rPr lang="en-US" sz="2200" dirty="0">
                <a:solidFill>
                  <a:schemeClr val="tx1">
                    <a:lumMod val="65000"/>
                    <a:lumOff val="35000"/>
                  </a:schemeClr>
                </a:solidFill>
              </a:rPr>
              <a:t>Records of meetings, emails, letters, etc.</a:t>
            </a:r>
          </a:p>
          <a:p>
            <a:pPr marL="342900" indent="-228600">
              <a:lnSpc>
                <a:spcPct val="90000"/>
              </a:lnSpc>
              <a:spcBef>
                <a:spcPts val="1800"/>
              </a:spcBef>
              <a:buSzPct val="100000"/>
              <a:buFont typeface="Arial" panose="020B0604020202020204" pitchFamily="34" charset="0"/>
              <a:buChar char="•"/>
            </a:pPr>
            <a:r>
              <a:rPr lang="en-US" sz="2200" dirty="0">
                <a:solidFill>
                  <a:schemeClr val="tx1">
                    <a:lumMod val="65000"/>
                    <a:lumOff val="35000"/>
                  </a:schemeClr>
                </a:solidFill>
              </a:rPr>
              <a:t>Data analysis (e.g. statistics, graphs, tables).</a:t>
            </a:r>
          </a:p>
          <a:p>
            <a:pPr marL="342900" indent="-228600">
              <a:lnSpc>
                <a:spcPct val="90000"/>
              </a:lnSpc>
              <a:spcBef>
                <a:spcPts val="1800"/>
              </a:spcBef>
              <a:buSzPct val="100000"/>
              <a:buFont typeface="Arial" panose="020B0604020202020204" pitchFamily="34" charset="0"/>
              <a:buChar char="•"/>
            </a:pPr>
            <a:r>
              <a:rPr lang="en-US" sz="2200" dirty="0">
                <a:solidFill>
                  <a:schemeClr val="tx1">
                    <a:lumMod val="65000"/>
                    <a:lumOff val="35000"/>
                  </a:schemeClr>
                </a:solidFill>
              </a:rPr>
              <a:t>Reports and data transfers (e.g. spreadsheets, letters).</a:t>
            </a:r>
          </a:p>
          <a:p>
            <a:pPr marL="342900" indent="-228600">
              <a:lnSpc>
                <a:spcPct val="90000"/>
              </a:lnSpc>
              <a:spcBef>
                <a:spcPts val="1800"/>
              </a:spcBef>
              <a:buSzPct val="100000"/>
              <a:buFont typeface="Arial" panose="020B0604020202020204" pitchFamily="34" charset="0"/>
              <a:buChar char="•"/>
            </a:pPr>
            <a:r>
              <a:rPr lang="en-US" sz="2200" dirty="0">
                <a:solidFill>
                  <a:schemeClr val="tx1">
                    <a:lumMod val="65000"/>
                    <a:lumOff val="35000"/>
                  </a:schemeClr>
                </a:solidFill>
              </a:rPr>
              <a:t>Program Management structure and lines of authority.</a:t>
            </a:r>
          </a:p>
          <a:p>
            <a:pPr marL="342900" indent="-228600">
              <a:lnSpc>
                <a:spcPct val="90000"/>
              </a:lnSpc>
              <a:spcBef>
                <a:spcPts val="1800"/>
              </a:spcBef>
              <a:buSzPct val="100000"/>
              <a:buFont typeface="Arial" panose="020B0604020202020204" pitchFamily="34" charset="0"/>
              <a:buChar char="•"/>
            </a:pPr>
            <a:r>
              <a:rPr lang="en-US" sz="2200" dirty="0">
                <a:solidFill>
                  <a:schemeClr val="tx1">
                    <a:lumMod val="65000"/>
                    <a:lumOff val="35000"/>
                  </a:schemeClr>
                </a:solidFill>
              </a:rPr>
              <a:t>Storage, calibration and use of equipment and supplies.</a:t>
            </a:r>
          </a:p>
        </p:txBody>
      </p:sp>
      <p:sp>
        <p:nvSpPr>
          <p:cNvPr id="149" name="Rectangle 14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29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2C7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16" name="Picture 16" descr="C:\Users\rsmith\AppData\Local\Microsoft\Windows\Temporary Internet Files\Content.IE5\JTHFL0OG\MP900402696[1].jpg"/>
          <p:cNvPicPr>
            <a:picLocks noChangeAspect="1" noChangeArrowheads="1"/>
          </p:cNvPicPr>
          <p:nvPr/>
        </p:nvPicPr>
        <p:blipFill rotWithShape="1">
          <a:blip r:embed="rId3" cstate="print">
            <a:alphaModFix/>
          </a:blip>
          <a:srcRect l="19886" r="5930" b="-3"/>
          <a:stretch/>
        </p:blipFill>
        <p:spPr bwMode="auto">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
        <p:nvSpPr>
          <p:cNvPr id="5" name="Slide Number Placeholder 3"/>
          <p:cNvSpPr>
            <a:spLocks noGrp="1"/>
          </p:cNvSpPr>
          <p:nvPr>
            <p:ph type="sldNum" sz="quarter" idx="12"/>
          </p:nvPr>
        </p:nvSpPr>
        <p:spPr>
          <a:xfrm>
            <a:off x="7927522" y="6248400"/>
            <a:ext cx="759278" cy="365125"/>
          </a:xfrm>
        </p:spPr>
        <p:txBody>
          <a:bodyPr vert="horz" lIns="91440" tIns="45720" rIns="91440" bIns="45720" rtlCol="0" anchor="ctr">
            <a:noAutofit/>
          </a:bodyPr>
          <a:lstStyle/>
          <a:p>
            <a:pPr>
              <a:spcAft>
                <a:spcPts val="600"/>
              </a:spcAft>
              <a:defRPr/>
            </a:pPr>
            <a:fld id="{0DD2E90C-1304-4259-ACD7-07B91FDCA4F0}" type="slidenum">
              <a:rPr lang="en-US" sz="2000">
                <a:solidFill>
                  <a:srgbClr val="FFFFFF"/>
                </a:solidFill>
                <a:latin typeface="Calibri" panose="020F0502020204030204"/>
              </a:rPr>
              <a:pPr>
                <a:spcAft>
                  <a:spcPts val="600"/>
                </a:spcAft>
                <a:defRPr/>
              </a:pPr>
              <a:t>5</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53692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2"/>
          <p:cNvSpPr txBox="1">
            <a:spLocks noChangeArrowheads="1"/>
          </p:cNvSpPr>
          <p:nvPr/>
        </p:nvSpPr>
        <p:spPr>
          <a:xfrm>
            <a:off x="381000" y="434101"/>
            <a:ext cx="8280654" cy="1362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kern="1200" dirty="0">
                <a:solidFill>
                  <a:schemeClr val="bg1"/>
                </a:solidFill>
                <a:latin typeface="+mj-lt"/>
                <a:ea typeface="+mj-ea"/>
                <a:cs typeface="+mj-cs"/>
              </a:rPr>
              <a:t>Employee Training In QA Topics</a:t>
            </a:r>
          </a:p>
          <a:p>
            <a:pPr algn="l">
              <a:spcAft>
                <a:spcPts val="600"/>
              </a:spcAft>
            </a:pPr>
            <a:r>
              <a:rPr lang="en-US" sz="2800" dirty="0">
                <a:solidFill>
                  <a:schemeClr val="accent6">
                    <a:lumMod val="20000"/>
                    <a:lumOff val="80000"/>
                  </a:schemeClr>
                </a:solidFill>
                <a:latin typeface="Calibri" pitchFamily="34" charset="0"/>
                <a:cs typeface="Calibri" pitchFamily="34" charset="0"/>
              </a:rPr>
              <a:t>MS4 staff need QA-related training in:</a:t>
            </a:r>
          </a:p>
        </p:txBody>
      </p:sp>
      <p:sp>
        <p:nvSpPr>
          <p:cNvPr id="18" name="Rectangle 17">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9144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32163" y="2475493"/>
            <a:ext cx="3106437" cy="4181339"/>
          </a:xfrm>
          <a:prstGeom prst="rect">
            <a:avLst/>
          </a:prstGeom>
          <a:solidFill>
            <a:schemeClr val="accent6">
              <a:lumMod val="20000"/>
              <a:lumOff val="80000"/>
              <a:alpha val="48000"/>
            </a:schemeClr>
          </a:solidFill>
          <a:ln>
            <a:solidFill>
              <a:schemeClr val="bg2">
                <a:lumMod val="25000"/>
              </a:schemeClr>
            </a:solidFill>
          </a:ln>
        </p:spPr>
        <p:txBody>
          <a:bodyPr wrap="square" anchor="t">
            <a:normAutofit fontScale="92500" lnSpcReduction="10000"/>
          </a:bodyPr>
          <a:lstStyle/>
          <a:p>
            <a:pPr>
              <a:spcBef>
                <a:spcPts val="1800"/>
              </a:spcBef>
            </a:pPr>
            <a:r>
              <a:rPr lang="en-US" u="sng" dirty="0">
                <a:latin typeface="Calibri" pitchFamily="34" charset="0"/>
                <a:cs typeface="Calibri" pitchFamily="34" charset="0"/>
              </a:rPr>
              <a:t>Construction</a:t>
            </a:r>
            <a:r>
              <a:rPr lang="en-US" dirty="0">
                <a:latin typeface="Calibri" pitchFamily="34" charset="0"/>
                <a:cs typeface="Calibri" pitchFamily="34" charset="0"/>
              </a:rPr>
              <a:t> inspections</a:t>
            </a:r>
          </a:p>
          <a:p>
            <a:pPr lvl="0">
              <a:spcBef>
                <a:spcPts val="1800"/>
              </a:spcBef>
            </a:pPr>
            <a:r>
              <a:rPr lang="en-US" u="sng" dirty="0">
                <a:latin typeface="Calibri" pitchFamily="34" charset="0"/>
                <a:cs typeface="Calibri" pitchFamily="34" charset="0"/>
              </a:rPr>
              <a:t>Dry Weather</a:t>
            </a:r>
            <a:r>
              <a:rPr lang="en-US" dirty="0">
                <a:latin typeface="Calibri" pitchFamily="34" charset="0"/>
                <a:cs typeface="Calibri" pitchFamily="34" charset="0"/>
              </a:rPr>
              <a:t> Field Screens</a:t>
            </a:r>
          </a:p>
          <a:p>
            <a:pPr lvl="0">
              <a:spcBef>
                <a:spcPts val="1800"/>
              </a:spcBef>
            </a:pPr>
            <a:r>
              <a:rPr lang="en-US" u="sng" dirty="0">
                <a:latin typeface="Calibri" pitchFamily="34" charset="0"/>
                <a:cs typeface="Calibri" pitchFamily="34" charset="0"/>
              </a:rPr>
              <a:t>Source tracking</a:t>
            </a:r>
            <a:r>
              <a:rPr lang="en-US" dirty="0">
                <a:latin typeface="Calibri" pitchFamily="34" charset="0"/>
                <a:cs typeface="Calibri" pitchFamily="34" charset="0"/>
              </a:rPr>
              <a:t> inspections</a:t>
            </a:r>
          </a:p>
          <a:p>
            <a:pPr lvl="0">
              <a:spcBef>
                <a:spcPts val="1800"/>
              </a:spcBef>
            </a:pPr>
            <a:r>
              <a:rPr lang="en-US" dirty="0">
                <a:latin typeface="Calibri" pitchFamily="34" charset="0"/>
                <a:cs typeface="Calibri" pitchFamily="34" charset="0"/>
              </a:rPr>
              <a:t>Appropriate field </a:t>
            </a:r>
            <a:r>
              <a:rPr lang="en-US" u="sng" dirty="0">
                <a:latin typeface="Calibri" pitchFamily="34" charset="0"/>
                <a:cs typeface="Calibri" pitchFamily="34" charset="0"/>
              </a:rPr>
              <a:t>equipment</a:t>
            </a:r>
          </a:p>
          <a:p>
            <a:pPr lvl="0">
              <a:spcBef>
                <a:spcPts val="1800"/>
              </a:spcBef>
            </a:pPr>
            <a:r>
              <a:rPr lang="en-US" u="sng" dirty="0">
                <a:latin typeface="Calibri" pitchFamily="34" charset="0"/>
                <a:cs typeface="Calibri" pitchFamily="34" charset="0"/>
              </a:rPr>
              <a:t>Safety</a:t>
            </a:r>
            <a:r>
              <a:rPr lang="en-US" dirty="0">
                <a:latin typeface="Calibri" pitchFamily="34" charset="0"/>
                <a:cs typeface="Calibri" pitchFamily="34" charset="0"/>
              </a:rPr>
              <a:t> of field kit use</a:t>
            </a:r>
          </a:p>
          <a:p>
            <a:pPr lvl="0">
              <a:spcBef>
                <a:spcPts val="1800"/>
              </a:spcBef>
            </a:pPr>
            <a:r>
              <a:rPr lang="en-US" dirty="0">
                <a:latin typeface="Calibri" pitchFamily="34" charset="0"/>
                <a:cs typeface="Calibri" pitchFamily="34" charset="0"/>
              </a:rPr>
              <a:t>Proper use of </a:t>
            </a:r>
            <a:r>
              <a:rPr lang="en-US" u="sng" dirty="0">
                <a:latin typeface="Calibri" pitchFamily="34" charset="0"/>
                <a:cs typeface="Calibri" pitchFamily="34" charset="0"/>
              </a:rPr>
              <a:t>field kits</a:t>
            </a:r>
          </a:p>
          <a:p>
            <a:pPr lvl="0">
              <a:spcBef>
                <a:spcPts val="1800"/>
              </a:spcBef>
            </a:pPr>
            <a:r>
              <a:rPr lang="en-US" dirty="0">
                <a:latin typeface="Calibri" pitchFamily="34" charset="0"/>
                <a:cs typeface="Calibri" pitchFamily="34" charset="0"/>
              </a:rPr>
              <a:t>Identifying </a:t>
            </a:r>
            <a:r>
              <a:rPr lang="en-US" u="sng" dirty="0">
                <a:latin typeface="Calibri" pitchFamily="34" charset="0"/>
                <a:cs typeface="Calibri" pitchFamily="34" charset="0"/>
              </a:rPr>
              <a:t>illicit discharges</a:t>
            </a:r>
          </a:p>
          <a:p>
            <a:pPr lvl="0">
              <a:spcBef>
                <a:spcPts val="1800"/>
              </a:spcBef>
            </a:pPr>
            <a:r>
              <a:rPr lang="en-US" dirty="0">
                <a:latin typeface="Calibri" pitchFamily="34" charset="0"/>
                <a:cs typeface="Calibri" pitchFamily="34" charset="0"/>
              </a:rPr>
              <a:t>Rules for </a:t>
            </a:r>
            <a:r>
              <a:rPr lang="en-US" u="sng" dirty="0">
                <a:latin typeface="Calibri" pitchFamily="34" charset="0"/>
                <a:cs typeface="Calibri" pitchFamily="34" charset="0"/>
              </a:rPr>
              <a:t>property access</a:t>
            </a:r>
          </a:p>
          <a:p>
            <a:pPr lvl="0">
              <a:spcBef>
                <a:spcPts val="1800"/>
              </a:spcBef>
            </a:pPr>
            <a:r>
              <a:rPr lang="en-US" dirty="0">
                <a:latin typeface="Calibri" pitchFamily="34" charset="0"/>
                <a:cs typeface="Calibri" pitchFamily="34" charset="0"/>
              </a:rPr>
              <a:t>Water quality </a:t>
            </a:r>
            <a:r>
              <a:rPr lang="en-US" u="sng" dirty="0">
                <a:latin typeface="Calibri" pitchFamily="34" charset="0"/>
                <a:cs typeface="Calibri" pitchFamily="34" charset="0"/>
              </a:rPr>
              <a:t>impacts</a:t>
            </a:r>
          </a:p>
        </p:txBody>
      </p:sp>
      <p:sp>
        <p:nvSpPr>
          <p:cNvPr id="8" name="Rectangle 7"/>
          <p:cNvSpPr/>
          <p:nvPr/>
        </p:nvSpPr>
        <p:spPr>
          <a:xfrm>
            <a:off x="4670425" y="2475493"/>
            <a:ext cx="3254375" cy="4181339"/>
          </a:xfrm>
          <a:prstGeom prst="rect">
            <a:avLst/>
          </a:prstGeom>
          <a:solidFill>
            <a:schemeClr val="accent6">
              <a:lumMod val="20000"/>
              <a:lumOff val="80000"/>
              <a:alpha val="48000"/>
            </a:schemeClr>
          </a:solidFill>
          <a:ln>
            <a:solidFill>
              <a:schemeClr val="bg2">
                <a:lumMod val="25000"/>
              </a:schemeClr>
            </a:solidFill>
          </a:ln>
        </p:spPr>
        <p:txBody>
          <a:bodyPr wrap="square" anchor="t">
            <a:normAutofit/>
          </a:bodyPr>
          <a:lstStyle/>
          <a:p>
            <a:pPr lvl="0">
              <a:lnSpc>
                <a:spcPct val="90000"/>
              </a:lnSpc>
              <a:spcBef>
                <a:spcPts val="1800"/>
              </a:spcBef>
            </a:pPr>
            <a:r>
              <a:rPr lang="en-US" sz="1700" dirty="0">
                <a:latin typeface="Calibri" pitchFamily="34" charset="0"/>
                <a:cs typeface="Calibri" pitchFamily="34" charset="0"/>
              </a:rPr>
              <a:t>Developing &amp; using </a:t>
            </a:r>
            <a:r>
              <a:rPr lang="en-US" sz="1700" u="sng" dirty="0">
                <a:latin typeface="Calibri" pitchFamily="34" charset="0"/>
                <a:cs typeface="Calibri" pitchFamily="34" charset="0"/>
              </a:rPr>
              <a:t>forms</a:t>
            </a:r>
          </a:p>
          <a:p>
            <a:pPr lvl="0">
              <a:lnSpc>
                <a:spcPct val="90000"/>
              </a:lnSpc>
              <a:spcBef>
                <a:spcPts val="1800"/>
              </a:spcBef>
            </a:pPr>
            <a:r>
              <a:rPr lang="en-US" sz="1700" dirty="0">
                <a:latin typeface="Calibri" pitchFamily="34" charset="0"/>
                <a:cs typeface="Calibri" pitchFamily="34" charset="0"/>
              </a:rPr>
              <a:t>Field </a:t>
            </a:r>
            <a:r>
              <a:rPr lang="en-US" sz="1700" u="sng" dirty="0">
                <a:latin typeface="Calibri" pitchFamily="34" charset="0"/>
                <a:cs typeface="Calibri" pitchFamily="34" charset="0"/>
              </a:rPr>
              <a:t>safety &amp; dangers</a:t>
            </a:r>
          </a:p>
          <a:p>
            <a:pPr lvl="0">
              <a:lnSpc>
                <a:spcPct val="90000"/>
              </a:lnSpc>
              <a:spcBef>
                <a:spcPts val="1800"/>
              </a:spcBef>
            </a:pPr>
            <a:r>
              <a:rPr lang="en-US" sz="1700" u="sng" dirty="0">
                <a:latin typeface="Calibri" pitchFamily="34" charset="0"/>
                <a:cs typeface="Calibri" pitchFamily="34" charset="0"/>
              </a:rPr>
              <a:t>Confined space</a:t>
            </a:r>
            <a:r>
              <a:rPr lang="en-US" sz="1700" dirty="0">
                <a:latin typeface="Calibri" pitchFamily="34" charset="0"/>
                <a:cs typeface="Calibri" pitchFamily="34" charset="0"/>
              </a:rPr>
              <a:t> entry</a:t>
            </a:r>
          </a:p>
          <a:p>
            <a:pPr lvl="0">
              <a:lnSpc>
                <a:spcPct val="90000"/>
              </a:lnSpc>
              <a:spcBef>
                <a:spcPts val="1800"/>
              </a:spcBef>
            </a:pPr>
            <a:r>
              <a:rPr lang="en-US" sz="1700" dirty="0">
                <a:latin typeface="Calibri" pitchFamily="34" charset="0"/>
                <a:cs typeface="Calibri" pitchFamily="34" charset="0"/>
              </a:rPr>
              <a:t>Dealing with </a:t>
            </a:r>
            <a:r>
              <a:rPr lang="en-US" sz="1700" u="sng" dirty="0">
                <a:latin typeface="Calibri" pitchFamily="34" charset="0"/>
                <a:cs typeface="Calibri" pitchFamily="34" charset="0"/>
              </a:rPr>
              <a:t>chemical exposure</a:t>
            </a:r>
          </a:p>
          <a:p>
            <a:pPr lvl="0">
              <a:lnSpc>
                <a:spcPct val="90000"/>
              </a:lnSpc>
              <a:spcBef>
                <a:spcPts val="1800"/>
              </a:spcBef>
            </a:pPr>
            <a:r>
              <a:rPr lang="en-US" sz="1700" dirty="0">
                <a:latin typeface="Calibri" pitchFamily="34" charset="0"/>
                <a:cs typeface="Calibri" pitchFamily="34" charset="0"/>
              </a:rPr>
              <a:t>How to conduct </a:t>
            </a:r>
            <a:r>
              <a:rPr lang="en-US" sz="1700" u="sng" dirty="0">
                <a:latin typeface="Calibri" pitchFamily="34" charset="0"/>
                <a:cs typeface="Calibri" pitchFamily="34" charset="0"/>
              </a:rPr>
              <a:t>interviews</a:t>
            </a:r>
          </a:p>
          <a:p>
            <a:pPr lvl="0">
              <a:lnSpc>
                <a:spcPct val="90000"/>
              </a:lnSpc>
              <a:spcBef>
                <a:spcPts val="1800"/>
              </a:spcBef>
            </a:pPr>
            <a:r>
              <a:rPr lang="en-US" sz="1700" dirty="0">
                <a:latin typeface="Calibri" pitchFamily="34" charset="0"/>
                <a:cs typeface="Calibri" pitchFamily="34" charset="0"/>
              </a:rPr>
              <a:t>MS4 </a:t>
            </a:r>
            <a:r>
              <a:rPr lang="en-US" sz="1700" u="sng" dirty="0">
                <a:latin typeface="Calibri" pitchFamily="34" charset="0"/>
                <a:cs typeface="Calibri" pitchFamily="34" charset="0"/>
              </a:rPr>
              <a:t>documents &amp; credentials</a:t>
            </a:r>
          </a:p>
          <a:p>
            <a:pPr>
              <a:lnSpc>
                <a:spcPct val="90000"/>
              </a:lnSpc>
              <a:spcBef>
                <a:spcPts val="1800"/>
              </a:spcBef>
            </a:pPr>
            <a:r>
              <a:rPr lang="en-US" sz="1700" dirty="0">
                <a:latin typeface="Calibri" pitchFamily="34" charset="0"/>
                <a:cs typeface="Calibri" pitchFamily="34" charset="0"/>
              </a:rPr>
              <a:t>Processing </a:t>
            </a:r>
            <a:r>
              <a:rPr lang="en-US" sz="1700" u="sng" dirty="0">
                <a:latin typeface="Calibri" pitchFamily="34" charset="0"/>
                <a:cs typeface="Calibri" pitchFamily="34" charset="0"/>
              </a:rPr>
              <a:t>lab samples</a:t>
            </a:r>
          </a:p>
          <a:p>
            <a:pPr lvl="0">
              <a:lnSpc>
                <a:spcPct val="90000"/>
              </a:lnSpc>
              <a:spcBef>
                <a:spcPts val="1800"/>
              </a:spcBef>
            </a:pPr>
            <a:r>
              <a:rPr lang="en-US" sz="1700" u="sng" dirty="0">
                <a:latin typeface="Calibri" pitchFamily="34" charset="0"/>
                <a:cs typeface="Calibri" pitchFamily="34" charset="0"/>
              </a:rPr>
              <a:t>Chemical spill</a:t>
            </a:r>
            <a:r>
              <a:rPr lang="en-US" sz="1700" dirty="0">
                <a:latin typeface="Calibri" pitchFamily="34" charset="0"/>
                <a:cs typeface="Calibri" pitchFamily="34" charset="0"/>
              </a:rPr>
              <a:t> procedures</a:t>
            </a:r>
          </a:p>
          <a:p>
            <a:pPr lvl="0">
              <a:lnSpc>
                <a:spcPct val="90000"/>
              </a:lnSpc>
              <a:spcBef>
                <a:spcPts val="1800"/>
              </a:spcBef>
            </a:pPr>
            <a:r>
              <a:rPr lang="en-US" sz="1700" u="sng" dirty="0">
                <a:latin typeface="Calibri" pitchFamily="34" charset="0"/>
                <a:cs typeface="Calibri" pitchFamily="34" charset="0"/>
              </a:rPr>
              <a:t>Management</a:t>
            </a:r>
            <a:r>
              <a:rPr lang="en-US" sz="1700" dirty="0">
                <a:latin typeface="Calibri" pitchFamily="34" charset="0"/>
                <a:cs typeface="Calibri" pitchFamily="34" charset="0"/>
              </a:rPr>
              <a:t> requirements</a:t>
            </a:r>
          </a:p>
        </p:txBody>
      </p:sp>
      <p:sp>
        <p:nvSpPr>
          <p:cNvPr id="3" name="Slide Number Placeholder 2"/>
          <p:cNvSpPr>
            <a:spLocks noGrp="1"/>
          </p:cNvSpPr>
          <p:nvPr>
            <p:ph type="sldNum" sz="quarter" idx="12"/>
          </p:nvPr>
        </p:nvSpPr>
        <p:spPr>
          <a:xfrm>
            <a:off x="8250174" y="6019800"/>
            <a:ext cx="411480" cy="548640"/>
          </a:xfrm>
          <a:prstGeom prst="ellipse">
            <a:avLst/>
          </a:prstGeom>
          <a:solidFill>
            <a:srgbClr val="898989"/>
          </a:solidFill>
        </p:spPr>
        <p:txBody>
          <a:bodyPr vert="horz" lIns="91440" tIns="45720" rIns="91440" bIns="45720" rtlCol="0" anchor="ctr">
            <a:noAutofit/>
          </a:bodyPr>
          <a:lstStyle/>
          <a:p>
            <a:pPr>
              <a:spcAft>
                <a:spcPts val="600"/>
              </a:spcAft>
            </a:pPr>
            <a:fld id="{B3DCFBAD-F62D-4288-8E6A-8B82186FB9AC}" type="slidenum">
              <a:rPr lang="en-US" sz="2000">
                <a:solidFill>
                  <a:srgbClr val="FFFFFF"/>
                </a:solidFill>
              </a:rPr>
              <a:pPr>
                <a:spcAft>
                  <a:spcPts val="600"/>
                </a:spcAft>
              </a:pPr>
              <a:t>6</a:t>
            </a:fld>
            <a:endParaRPr lang="en-US" sz="2000" dirty="0">
              <a:solidFill>
                <a:srgbClr val="FFFFFF"/>
              </a:solidFill>
            </a:endParaRPr>
          </a:p>
        </p:txBody>
      </p:sp>
    </p:spTree>
    <p:extLst>
      <p:ext uri="{BB962C8B-B14F-4D97-AF65-F5344CB8AC3E}">
        <p14:creationId xmlns:p14="http://schemas.microsoft.com/office/powerpoint/2010/main" val="396696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a:xfrm>
            <a:off x="7772400" y="6248400"/>
            <a:ext cx="914400" cy="365125"/>
          </a:xfrm>
        </p:spPr>
        <p:txBody>
          <a:bodyPr/>
          <a:lstStyle/>
          <a:p>
            <a:fld id="{2F4BA398-D279-482C-B5A6-F0D65DABCFDC}" type="slidenum">
              <a:rPr lang="en-US" sz="2000">
                <a:solidFill>
                  <a:schemeClr val="bg2">
                    <a:lumMod val="50000"/>
                  </a:schemeClr>
                </a:solidFill>
              </a:rPr>
              <a:pPr/>
              <a:t>7</a:t>
            </a:fld>
            <a:endParaRPr lang="en-US" sz="2000" dirty="0">
              <a:solidFill>
                <a:schemeClr val="bg2">
                  <a:lumMod val="50000"/>
                </a:schemeClr>
              </a:solidFill>
            </a:endParaRPr>
          </a:p>
        </p:txBody>
      </p:sp>
      <p:sp>
        <p:nvSpPr>
          <p:cNvPr id="202777" name="Text Box 25"/>
          <p:cNvSpPr txBox="1">
            <a:spLocks noChangeArrowheads="1"/>
          </p:cNvSpPr>
          <p:nvPr/>
        </p:nvSpPr>
        <p:spPr bwMode="auto">
          <a:xfrm rot="21390208">
            <a:off x="1762351" y="6190956"/>
            <a:ext cx="1851025" cy="376237"/>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Budget items</a:t>
            </a:r>
          </a:p>
        </p:txBody>
      </p:sp>
      <p:sp>
        <p:nvSpPr>
          <p:cNvPr id="202774" name="Text Box 22"/>
          <p:cNvSpPr txBox="1">
            <a:spLocks noChangeArrowheads="1"/>
          </p:cNvSpPr>
          <p:nvPr/>
        </p:nvSpPr>
        <p:spPr bwMode="auto">
          <a:xfrm rot="513886">
            <a:off x="933069" y="3768229"/>
            <a:ext cx="1676400" cy="376238"/>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Photographs</a:t>
            </a:r>
          </a:p>
        </p:txBody>
      </p:sp>
      <p:sp>
        <p:nvSpPr>
          <p:cNvPr id="202757" name="Oval 5"/>
          <p:cNvSpPr>
            <a:spLocks noChangeArrowheads="1"/>
          </p:cNvSpPr>
          <p:nvPr/>
        </p:nvSpPr>
        <p:spPr bwMode="auto">
          <a:xfrm>
            <a:off x="3581400" y="3200400"/>
            <a:ext cx="1981200" cy="1371600"/>
          </a:xfrm>
          <a:prstGeom prst="ellipse">
            <a:avLst/>
          </a:prstGeom>
          <a:solidFill>
            <a:schemeClr val="accent6">
              <a:lumMod val="40000"/>
              <a:lumOff val="60000"/>
            </a:schemeClr>
          </a:solidFill>
          <a:ln w="12700">
            <a:solidFill>
              <a:schemeClr val="tx1"/>
            </a:solidFill>
            <a:round/>
            <a:headEnd/>
            <a:tailEnd/>
          </a:ln>
          <a:effectLst>
            <a:outerShdw dist="107763" dir="2700000" algn="ctr" rotWithShape="0">
              <a:schemeClr val="bg2">
                <a:alpha val="50000"/>
              </a:schemeClr>
            </a:outerShdw>
          </a:effectLst>
        </p:spPr>
        <p:txBody>
          <a:bodyPr wrap="none" anchor="ctr"/>
          <a:lstStyle/>
          <a:p>
            <a:endParaRPr lang="en-US" dirty="0"/>
          </a:p>
        </p:txBody>
      </p:sp>
      <p:sp>
        <p:nvSpPr>
          <p:cNvPr id="202758" name="Text Box 6"/>
          <p:cNvSpPr txBox="1">
            <a:spLocks noChangeArrowheads="1"/>
          </p:cNvSpPr>
          <p:nvPr/>
        </p:nvSpPr>
        <p:spPr bwMode="auto">
          <a:xfrm>
            <a:off x="3733800" y="3429000"/>
            <a:ext cx="1676400" cy="915988"/>
          </a:xfrm>
          <a:prstGeom prst="rect">
            <a:avLst/>
          </a:prstGeom>
          <a:noFill/>
          <a:ln w="9525">
            <a:noFill/>
            <a:miter lim="800000"/>
            <a:headEnd/>
            <a:tailEnd/>
          </a:ln>
          <a:effectLst/>
        </p:spPr>
        <p:txBody>
          <a:bodyPr>
            <a:spAutoFit/>
          </a:bodyPr>
          <a:lstStyle/>
          <a:p>
            <a:pPr algn="ctr">
              <a:spcBef>
                <a:spcPct val="50000"/>
              </a:spcBef>
            </a:pPr>
            <a:r>
              <a:rPr lang="en-US" b="1" dirty="0"/>
              <a:t>Data Management System</a:t>
            </a:r>
          </a:p>
        </p:txBody>
      </p:sp>
      <p:sp>
        <p:nvSpPr>
          <p:cNvPr id="202760" name="Text Box 8"/>
          <p:cNvSpPr txBox="1">
            <a:spLocks noChangeArrowheads="1"/>
          </p:cNvSpPr>
          <p:nvPr/>
        </p:nvSpPr>
        <p:spPr bwMode="auto">
          <a:xfrm rot="-260616">
            <a:off x="533400" y="1899934"/>
            <a:ext cx="2286000" cy="376238"/>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Lab &amp; Field Data</a:t>
            </a:r>
          </a:p>
        </p:txBody>
      </p:sp>
      <p:sp>
        <p:nvSpPr>
          <p:cNvPr id="202761" name="Text Box 9"/>
          <p:cNvSpPr txBox="1">
            <a:spLocks noChangeArrowheads="1"/>
          </p:cNvSpPr>
          <p:nvPr/>
        </p:nvSpPr>
        <p:spPr bwMode="auto">
          <a:xfrm rot="-324365">
            <a:off x="397984" y="3074423"/>
            <a:ext cx="1828800" cy="650875"/>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Visual Observations</a:t>
            </a:r>
          </a:p>
        </p:txBody>
      </p:sp>
      <p:sp>
        <p:nvSpPr>
          <p:cNvPr id="202762" name="Text Box 10"/>
          <p:cNvSpPr txBox="1">
            <a:spLocks noChangeArrowheads="1"/>
          </p:cNvSpPr>
          <p:nvPr/>
        </p:nvSpPr>
        <p:spPr bwMode="auto">
          <a:xfrm rot="-520390">
            <a:off x="381000" y="4472756"/>
            <a:ext cx="1828800" cy="650875"/>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Inspection Interviews</a:t>
            </a:r>
          </a:p>
        </p:txBody>
      </p:sp>
      <p:sp>
        <p:nvSpPr>
          <p:cNvPr id="202763" name="Text Box 11"/>
          <p:cNvSpPr txBox="1">
            <a:spLocks noChangeArrowheads="1"/>
          </p:cNvSpPr>
          <p:nvPr/>
        </p:nvSpPr>
        <p:spPr bwMode="auto">
          <a:xfrm rot="352644">
            <a:off x="609600" y="5181600"/>
            <a:ext cx="1828800" cy="650875"/>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Data from Agencies </a:t>
            </a:r>
          </a:p>
        </p:txBody>
      </p:sp>
      <p:sp>
        <p:nvSpPr>
          <p:cNvPr id="202764" name="Text Box 12" descr="Blue tissue paper"/>
          <p:cNvSpPr txBox="1">
            <a:spLocks noChangeArrowheads="1"/>
          </p:cNvSpPr>
          <p:nvPr/>
        </p:nvSpPr>
        <p:spPr bwMode="auto">
          <a:xfrm>
            <a:off x="6019800" y="35052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Management Reports</a:t>
            </a:r>
          </a:p>
        </p:txBody>
      </p:sp>
      <p:sp>
        <p:nvSpPr>
          <p:cNvPr id="202765" name="Text Box 13" descr="Blue tissue paper"/>
          <p:cNvSpPr txBox="1">
            <a:spLocks noChangeArrowheads="1"/>
          </p:cNvSpPr>
          <p:nvPr/>
        </p:nvSpPr>
        <p:spPr bwMode="auto">
          <a:xfrm>
            <a:off x="6019800" y="39624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Reports to City Staff</a:t>
            </a:r>
          </a:p>
        </p:txBody>
      </p:sp>
      <p:sp>
        <p:nvSpPr>
          <p:cNvPr id="202766" name="Text Box 14" descr="Blue tissue paper"/>
          <p:cNvSpPr txBox="1">
            <a:spLocks noChangeArrowheads="1"/>
          </p:cNvSpPr>
          <p:nvPr/>
        </p:nvSpPr>
        <p:spPr bwMode="auto">
          <a:xfrm>
            <a:off x="6019800" y="44196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Reports to Citizens</a:t>
            </a:r>
          </a:p>
        </p:txBody>
      </p:sp>
      <p:sp>
        <p:nvSpPr>
          <p:cNvPr id="202767" name="Text Box 15"/>
          <p:cNvSpPr txBox="1">
            <a:spLocks noChangeArrowheads="1"/>
          </p:cNvSpPr>
          <p:nvPr/>
        </p:nvSpPr>
        <p:spPr bwMode="auto">
          <a:xfrm>
            <a:off x="304800" y="1300162"/>
            <a:ext cx="2743200" cy="376238"/>
          </a:xfrm>
          <a:prstGeom prst="rect">
            <a:avLst/>
          </a:prstGeom>
          <a:solidFill>
            <a:schemeClr val="bg2">
              <a:lumMod val="75000"/>
            </a:schemeClr>
          </a:solidFill>
          <a:ln w="9525">
            <a:solidFill>
              <a:srgbClr val="FFFFCC"/>
            </a:solidFill>
            <a:miter lim="800000"/>
            <a:headEnd/>
            <a:tailEnd/>
          </a:ln>
          <a:effectLst/>
        </p:spPr>
        <p:txBody>
          <a:bodyPr>
            <a:spAutoFit/>
          </a:bodyPr>
          <a:lstStyle/>
          <a:p>
            <a:pPr algn="ctr">
              <a:spcBef>
                <a:spcPct val="50000"/>
              </a:spcBef>
            </a:pPr>
            <a:r>
              <a:rPr lang="en-US" b="1" dirty="0">
                <a:solidFill>
                  <a:schemeClr val="accent6">
                    <a:lumMod val="50000"/>
                  </a:schemeClr>
                </a:solidFill>
              </a:rPr>
              <a:t>DATA IN-FLOWS</a:t>
            </a:r>
          </a:p>
        </p:txBody>
      </p:sp>
      <p:sp>
        <p:nvSpPr>
          <p:cNvPr id="202768" name="Text Box 16"/>
          <p:cNvSpPr txBox="1">
            <a:spLocks noChangeArrowheads="1"/>
          </p:cNvSpPr>
          <p:nvPr/>
        </p:nvSpPr>
        <p:spPr bwMode="auto">
          <a:xfrm>
            <a:off x="6019800" y="1219200"/>
            <a:ext cx="2743200" cy="376238"/>
          </a:xfrm>
          <a:prstGeom prst="rect">
            <a:avLst/>
          </a:prstGeom>
          <a:solidFill>
            <a:schemeClr val="bg2">
              <a:lumMod val="75000"/>
            </a:schemeClr>
          </a:solidFill>
          <a:ln w="9525">
            <a:solidFill>
              <a:srgbClr val="FFFFCC"/>
            </a:solidFill>
            <a:miter lim="800000"/>
            <a:headEnd/>
            <a:tailEnd/>
          </a:ln>
          <a:effectLst/>
        </p:spPr>
        <p:txBody>
          <a:bodyPr>
            <a:spAutoFit/>
          </a:bodyPr>
          <a:lstStyle/>
          <a:p>
            <a:pPr algn="ctr">
              <a:spcBef>
                <a:spcPct val="50000"/>
              </a:spcBef>
            </a:pPr>
            <a:r>
              <a:rPr lang="en-US" b="1" dirty="0">
                <a:solidFill>
                  <a:schemeClr val="accent6">
                    <a:lumMod val="50000"/>
                  </a:schemeClr>
                </a:solidFill>
              </a:rPr>
              <a:t>DATA OUT-FLOWS</a:t>
            </a:r>
          </a:p>
        </p:txBody>
      </p:sp>
      <p:sp>
        <p:nvSpPr>
          <p:cNvPr id="202769" name="Text Box 17" descr="Blue tissue paper"/>
          <p:cNvSpPr txBox="1">
            <a:spLocks noChangeArrowheads="1"/>
          </p:cNvSpPr>
          <p:nvPr/>
        </p:nvSpPr>
        <p:spPr bwMode="auto">
          <a:xfrm>
            <a:off x="6019800" y="48768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Data to Agencies</a:t>
            </a:r>
          </a:p>
        </p:txBody>
      </p:sp>
      <p:sp>
        <p:nvSpPr>
          <p:cNvPr id="202770" name="Text Box 18" descr="Blue tissue paper"/>
          <p:cNvSpPr txBox="1">
            <a:spLocks noChangeArrowheads="1"/>
          </p:cNvSpPr>
          <p:nvPr/>
        </p:nvSpPr>
        <p:spPr bwMode="auto">
          <a:xfrm>
            <a:off x="6019800" y="53340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DEQ Annual Report</a:t>
            </a:r>
          </a:p>
        </p:txBody>
      </p:sp>
      <p:sp>
        <p:nvSpPr>
          <p:cNvPr id="202771" name="Text Box 19" descr="Blue tissue paper"/>
          <p:cNvSpPr txBox="1">
            <a:spLocks noChangeArrowheads="1"/>
          </p:cNvSpPr>
          <p:nvPr/>
        </p:nvSpPr>
        <p:spPr bwMode="auto">
          <a:xfrm>
            <a:off x="6019800" y="57912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Program Audits</a:t>
            </a:r>
          </a:p>
        </p:txBody>
      </p:sp>
      <p:sp>
        <p:nvSpPr>
          <p:cNvPr id="202772" name="Text Box 20"/>
          <p:cNvSpPr txBox="1">
            <a:spLocks noChangeArrowheads="1"/>
          </p:cNvSpPr>
          <p:nvPr/>
        </p:nvSpPr>
        <p:spPr bwMode="auto">
          <a:xfrm rot="-452367">
            <a:off x="228600" y="5943600"/>
            <a:ext cx="1828800" cy="650875"/>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Complaint Tracking </a:t>
            </a:r>
          </a:p>
        </p:txBody>
      </p:sp>
      <p:sp>
        <p:nvSpPr>
          <p:cNvPr id="202773" name="Text Box 21"/>
          <p:cNvSpPr txBox="1">
            <a:spLocks noChangeArrowheads="1"/>
          </p:cNvSpPr>
          <p:nvPr/>
        </p:nvSpPr>
        <p:spPr bwMode="auto">
          <a:xfrm rot="201671">
            <a:off x="169384" y="2388623"/>
            <a:ext cx="2438400" cy="650875"/>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Who, what, where, when, why, how</a:t>
            </a:r>
          </a:p>
        </p:txBody>
      </p:sp>
      <p:sp>
        <p:nvSpPr>
          <p:cNvPr id="202775" name="Text Box 23"/>
          <p:cNvSpPr txBox="1">
            <a:spLocks noChangeArrowheads="1"/>
          </p:cNvSpPr>
          <p:nvPr/>
        </p:nvSpPr>
        <p:spPr bwMode="auto">
          <a:xfrm rot="201005">
            <a:off x="768350" y="4138196"/>
            <a:ext cx="1981200" cy="376238"/>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BMP Quantities</a:t>
            </a:r>
          </a:p>
        </p:txBody>
      </p:sp>
      <p:sp>
        <p:nvSpPr>
          <p:cNvPr id="202776" name="Text Box 24"/>
          <p:cNvSpPr txBox="1">
            <a:spLocks noChangeArrowheads="1"/>
          </p:cNvSpPr>
          <p:nvPr/>
        </p:nvSpPr>
        <p:spPr bwMode="auto">
          <a:xfrm rot="20656035">
            <a:off x="2139950" y="5398260"/>
            <a:ext cx="1447800" cy="650875"/>
          </a:xfrm>
          <a:prstGeom prst="rect">
            <a:avLst/>
          </a:prstGeom>
          <a:solidFill>
            <a:schemeClr val="bg2">
              <a:lumMod val="90000"/>
            </a:schemeClr>
          </a:solidFill>
          <a:ln w="9525">
            <a:solidFill>
              <a:schemeClr val="bg2"/>
            </a:solidFill>
            <a:miter lim="800000"/>
            <a:headEnd/>
            <a:tailEnd/>
          </a:ln>
          <a:effectLst/>
        </p:spPr>
        <p:txBody>
          <a:bodyPr>
            <a:spAutoFit/>
          </a:bodyPr>
          <a:lstStyle/>
          <a:p>
            <a:pPr algn="ctr">
              <a:spcBef>
                <a:spcPct val="50000"/>
              </a:spcBef>
            </a:pPr>
            <a:r>
              <a:rPr lang="en-US" dirty="0">
                <a:solidFill>
                  <a:schemeClr val="bg2">
                    <a:lumMod val="25000"/>
                  </a:schemeClr>
                </a:solidFill>
              </a:rPr>
              <a:t>Training Records</a:t>
            </a:r>
          </a:p>
        </p:txBody>
      </p:sp>
      <p:sp>
        <p:nvSpPr>
          <p:cNvPr id="202778" name="Text Box 26"/>
          <p:cNvSpPr txBox="1">
            <a:spLocks noChangeArrowheads="1"/>
          </p:cNvSpPr>
          <p:nvPr/>
        </p:nvSpPr>
        <p:spPr bwMode="auto">
          <a:xfrm rot="-356124">
            <a:off x="1920809" y="4717498"/>
            <a:ext cx="1359789" cy="376238"/>
          </a:xfrm>
          <a:prstGeom prst="rect">
            <a:avLst/>
          </a:prstGeom>
          <a:solidFill>
            <a:schemeClr val="bg2">
              <a:lumMod val="90000"/>
            </a:schemeClr>
          </a:solidFill>
          <a:ln w="9525">
            <a:solidFill>
              <a:schemeClr val="bg2"/>
            </a:solidFill>
            <a:miter lim="800000"/>
            <a:headEnd/>
            <a:tailEnd/>
          </a:ln>
          <a:effectLst/>
        </p:spPr>
        <p:txBody>
          <a:bodyPr wrap="square">
            <a:spAutoFit/>
          </a:bodyPr>
          <a:lstStyle/>
          <a:p>
            <a:pPr algn="ctr">
              <a:spcBef>
                <a:spcPct val="50000"/>
              </a:spcBef>
            </a:pPr>
            <a:r>
              <a:rPr lang="en-US" dirty="0">
                <a:solidFill>
                  <a:schemeClr val="bg2">
                    <a:lumMod val="25000"/>
                  </a:schemeClr>
                </a:solidFill>
              </a:rPr>
              <a:t>Map Data</a:t>
            </a:r>
          </a:p>
        </p:txBody>
      </p:sp>
      <p:sp>
        <p:nvSpPr>
          <p:cNvPr id="202779" name="Text Box 27" descr="Blue tissue paper"/>
          <p:cNvSpPr txBox="1">
            <a:spLocks noChangeArrowheads="1"/>
          </p:cNvSpPr>
          <p:nvPr/>
        </p:nvSpPr>
        <p:spPr bwMode="auto">
          <a:xfrm>
            <a:off x="6019800" y="30480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Reports to Councils</a:t>
            </a:r>
          </a:p>
        </p:txBody>
      </p:sp>
      <p:sp>
        <p:nvSpPr>
          <p:cNvPr id="202780" name="Text Box 28" descr="Blue tissue paper"/>
          <p:cNvSpPr txBox="1">
            <a:spLocks noChangeArrowheads="1"/>
          </p:cNvSpPr>
          <p:nvPr/>
        </p:nvSpPr>
        <p:spPr bwMode="auto">
          <a:xfrm>
            <a:off x="6019800" y="21336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Data for Court</a:t>
            </a:r>
          </a:p>
        </p:txBody>
      </p:sp>
      <p:sp>
        <p:nvSpPr>
          <p:cNvPr id="202781" name="Text Box 29" descr="Blue tissue paper"/>
          <p:cNvSpPr txBox="1">
            <a:spLocks noChangeArrowheads="1"/>
          </p:cNvSpPr>
          <p:nvPr/>
        </p:nvSpPr>
        <p:spPr bwMode="auto">
          <a:xfrm>
            <a:off x="6019800" y="16764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Information to Media</a:t>
            </a:r>
          </a:p>
        </p:txBody>
      </p:sp>
      <p:sp>
        <p:nvSpPr>
          <p:cNvPr id="202782" name="Text Box 30" descr="Blue tissue paper"/>
          <p:cNvSpPr txBox="1">
            <a:spLocks noChangeArrowheads="1"/>
          </p:cNvSpPr>
          <p:nvPr/>
        </p:nvSpPr>
        <p:spPr bwMode="auto">
          <a:xfrm>
            <a:off x="6019800" y="2590800"/>
            <a:ext cx="2743200" cy="376238"/>
          </a:xfrm>
          <a:prstGeom prst="rect">
            <a:avLst/>
          </a:prstGeom>
          <a:solidFill>
            <a:schemeClr val="bg2">
              <a:lumMod val="90000"/>
            </a:schemeClr>
          </a:soli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dirty="0">
                <a:solidFill>
                  <a:schemeClr val="bg2">
                    <a:lumMod val="25000"/>
                  </a:schemeClr>
                </a:solidFill>
              </a:rPr>
              <a:t>Enforcement Data</a:t>
            </a:r>
          </a:p>
        </p:txBody>
      </p:sp>
      <p:sp>
        <p:nvSpPr>
          <p:cNvPr id="33" name="Text Box 22"/>
          <p:cNvSpPr txBox="1">
            <a:spLocks noChangeArrowheads="1"/>
          </p:cNvSpPr>
          <p:nvPr/>
        </p:nvSpPr>
        <p:spPr bwMode="auto">
          <a:xfrm rot="18206858">
            <a:off x="1484890" y="2750153"/>
            <a:ext cx="2219101" cy="369332"/>
          </a:xfrm>
          <a:prstGeom prst="rect">
            <a:avLst/>
          </a:prstGeom>
          <a:solidFill>
            <a:schemeClr val="bg2">
              <a:lumMod val="90000"/>
            </a:schemeClr>
          </a:solidFill>
          <a:ln w="9525">
            <a:solidFill>
              <a:schemeClr val="bg2"/>
            </a:solidFill>
            <a:miter lim="800000"/>
            <a:headEnd/>
            <a:tailEnd/>
          </a:ln>
          <a:effectLst/>
        </p:spPr>
        <p:txBody>
          <a:bodyPr wrap="square">
            <a:spAutoFit/>
          </a:bodyPr>
          <a:lstStyle/>
          <a:p>
            <a:pPr algn="ctr">
              <a:spcBef>
                <a:spcPct val="50000"/>
              </a:spcBef>
            </a:pPr>
            <a:r>
              <a:rPr lang="en-US" dirty="0">
                <a:solidFill>
                  <a:schemeClr val="bg2">
                    <a:lumMod val="25000"/>
                  </a:schemeClr>
                </a:solidFill>
              </a:rPr>
              <a:t>Measurable Goals</a:t>
            </a:r>
          </a:p>
        </p:txBody>
      </p:sp>
      <p:sp>
        <p:nvSpPr>
          <p:cNvPr id="32" name="Rectangle 2"/>
          <p:cNvSpPr txBox="1">
            <a:spLocks noChangeArrowheads="1"/>
          </p:cNvSpPr>
          <p:nvPr/>
        </p:nvSpPr>
        <p:spPr>
          <a:xfrm>
            <a:off x="228600" y="304800"/>
            <a:ext cx="8610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dirty="0">
                <a:solidFill>
                  <a:schemeClr val="accent2">
                    <a:lumMod val="50000"/>
                  </a:schemeClr>
                </a:solidFill>
                <a:latin typeface="Calibri" pitchFamily="34" charset="0"/>
                <a:cs typeface="Calibri" pitchFamily="34" charset="0"/>
              </a:rPr>
              <a:t>Effective Data 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781" y="1736725"/>
            <a:ext cx="2517329" cy="3597275"/>
          </a:xfrm>
          <a:prstGeom prst="rect">
            <a:avLst/>
          </a:prstGeom>
          <a:solidFill>
            <a:schemeClr val="bg2">
              <a:lumMod val="90000"/>
            </a:schemeClr>
          </a:solidFill>
        </p:spPr>
      </p:pic>
    </p:spTree>
    <p:extLst>
      <p:ext uri="{BB962C8B-B14F-4D97-AF65-F5344CB8AC3E}">
        <p14:creationId xmlns:p14="http://schemas.microsoft.com/office/powerpoint/2010/main" val="141694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title"/>
          </p:nvPr>
        </p:nvSpPr>
        <p:spPr>
          <a:xfrm>
            <a:off x="351656" y="731520"/>
            <a:ext cx="4906144" cy="1426464"/>
          </a:xfrm>
        </p:spPr>
        <p:txBody>
          <a:bodyPr>
            <a:normAutofit/>
          </a:bodyPr>
          <a:lstStyle/>
          <a:p>
            <a:pPr eaLnBrk="1" hangingPunct="1">
              <a:lnSpc>
                <a:spcPct val="90000"/>
              </a:lnSpc>
            </a:pPr>
            <a:r>
              <a:rPr lang="en-US" altLang="en-US" dirty="0">
                <a:solidFill>
                  <a:srgbClr val="FFFFFF"/>
                </a:solidFill>
                <a:latin typeface="Calibri" pitchFamily="34" charset="0"/>
                <a:cs typeface="Calibri" pitchFamily="34" charset="0"/>
              </a:rPr>
              <a:t>Who Uses Formal QA in Water Quality</a:t>
            </a:r>
          </a:p>
        </p:txBody>
      </p:sp>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Slide Number Placeholder 3"/>
          <p:cNvSpPr>
            <a:spLocks noGrp="1"/>
          </p:cNvSpPr>
          <p:nvPr>
            <p:ph type="sldNum" sz="quarter" idx="12"/>
          </p:nvPr>
        </p:nvSpPr>
        <p:spPr>
          <a:xfrm>
            <a:off x="7688832" y="5715000"/>
            <a:ext cx="1099458" cy="684074"/>
          </a:xfrm>
        </p:spPr>
        <p:txBody>
          <a:bodyPr>
            <a:normAutofit/>
          </a:bodyPr>
          <a:lstStyle/>
          <a:p>
            <a:pPr algn="ctr">
              <a:spcAft>
                <a:spcPts val="600"/>
              </a:spcAft>
            </a:pPr>
            <a:fld id="{4E794493-AC3B-410B-BF08-4C1E37F6A2A0}" type="slidenum">
              <a:rPr lang="en-US" sz="2000">
                <a:solidFill>
                  <a:schemeClr val="bg1">
                    <a:lumMod val="50000"/>
                  </a:schemeClr>
                </a:solidFill>
              </a:rPr>
              <a:pPr algn="ctr">
                <a:spcAft>
                  <a:spcPts val="600"/>
                </a:spcAft>
              </a:pPr>
              <a:t>8</a:t>
            </a:fld>
            <a:endParaRPr lang="en-US" sz="2000" dirty="0">
              <a:solidFill>
                <a:schemeClr val="bg1">
                  <a:lumMod val="50000"/>
                </a:schemeClr>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92092" y="2798385"/>
            <a:ext cx="7948296" cy="3283260"/>
          </a:xfrm>
        </p:spPr>
        <p:txBody>
          <a:bodyPr anchor="ctr">
            <a:noAutofit/>
          </a:bodyPr>
          <a:lstStyle/>
          <a:p>
            <a:pPr>
              <a:lnSpc>
                <a:spcPct val="90000"/>
              </a:lnSpc>
              <a:spcBef>
                <a:spcPts val="1800"/>
              </a:spcBef>
            </a:pPr>
            <a:r>
              <a:rPr lang="en-US" sz="2200" dirty="0">
                <a:solidFill>
                  <a:schemeClr val="tx1">
                    <a:lumMod val="65000"/>
                    <a:lumOff val="35000"/>
                  </a:schemeClr>
                </a:solidFill>
              </a:rPr>
              <a:t>Every EPA-funded water quality study must have formal QA.</a:t>
            </a:r>
          </a:p>
          <a:p>
            <a:pPr>
              <a:lnSpc>
                <a:spcPct val="90000"/>
              </a:lnSpc>
              <a:spcBef>
                <a:spcPts val="1800"/>
              </a:spcBef>
            </a:pPr>
            <a:r>
              <a:rPr lang="en-US" sz="2200" dirty="0">
                <a:solidFill>
                  <a:schemeClr val="tx1">
                    <a:lumMod val="65000"/>
                    <a:lumOff val="35000"/>
                  </a:schemeClr>
                </a:solidFill>
              </a:rPr>
              <a:t>Not just for sampling; QA is also required for data analysis, GIS, modeling and other ancillary water quality work.</a:t>
            </a:r>
          </a:p>
          <a:p>
            <a:pPr>
              <a:lnSpc>
                <a:spcPct val="90000"/>
              </a:lnSpc>
              <a:spcBef>
                <a:spcPts val="1800"/>
              </a:spcBef>
            </a:pPr>
            <a:r>
              <a:rPr lang="en-US" sz="2200" dirty="0">
                <a:solidFill>
                  <a:schemeClr val="tx1">
                    <a:lumMod val="65000"/>
                    <a:lumOff val="35000"/>
                  </a:schemeClr>
                </a:solidFill>
              </a:rPr>
              <a:t>TMDLs: All monitoring must use formal QA.</a:t>
            </a:r>
          </a:p>
          <a:p>
            <a:pPr>
              <a:lnSpc>
                <a:spcPct val="90000"/>
              </a:lnSpc>
              <a:spcBef>
                <a:spcPts val="1800"/>
              </a:spcBef>
            </a:pPr>
            <a:r>
              <a:rPr lang="en-US" sz="2200" dirty="0">
                <a:solidFill>
                  <a:schemeClr val="tx1">
                    <a:lumMod val="65000"/>
                    <a:lumOff val="35000"/>
                  </a:schemeClr>
                </a:solidFill>
              </a:rPr>
              <a:t>In Oklahoma, state and federal agencies are experts in QA:</a:t>
            </a:r>
          </a:p>
          <a:p>
            <a:pPr lvl="1">
              <a:lnSpc>
                <a:spcPct val="90000"/>
              </a:lnSpc>
              <a:spcBef>
                <a:spcPts val="1800"/>
              </a:spcBef>
            </a:pPr>
            <a:r>
              <a:rPr lang="en-US" sz="2200" i="1" dirty="0">
                <a:solidFill>
                  <a:schemeClr val="tx2"/>
                </a:solidFill>
              </a:rPr>
              <a:t>State: INCOG, ACOG, OCC, OWRB, DEQ, ODWC, Corp. Comm.</a:t>
            </a:r>
          </a:p>
          <a:p>
            <a:pPr lvl="1">
              <a:lnSpc>
                <a:spcPct val="90000"/>
              </a:lnSpc>
              <a:spcBef>
                <a:spcPts val="1800"/>
              </a:spcBef>
            </a:pPr>
            <a:r>
              <a:rPr lang="en-US" sz="2200" i="1" dirty="0">
                <a:solidFill>
                  <a:schemeClr val="tx2"/>
                </a:solidFill>
              </a:rPr>
              <a:t>Federal: FWS, COE, USGS, etc. </a:t>
            </a:r>
          </a:p>
        </p:txBody>
      </p:sp>
      <p:pic>
        <p:nvPicPr>
          <p:cNvPr id="7" name="Picture 6">
            <a:extLst>
              <a:ext uri="{FF2B5EF4-FFF2-40B4-BE49-F238E27FC236}">
                <a16:creationId xmlns:a16="http://schemas.microsoft.com/office/drawing/2014/main" id="{B68866EA-A2ED-406C-91F2-4C623AC433F6}"/>
              </a:ext>
            </a:extLst>
          </p:cNvPr>
          <p:cNvPicPr>
            <a:picLocks noChangeAspect="1"/>
          </p:cNvPicPr>
          <p:nvPr/>
        </p:nvPicPr>
        <p:blipFill>
          <a:blip r:embed="rId3"/>
          <a:stretch>
            <a:fillRect/>
          </a:stretch>
        </p:blipFill>
        <p:spPr>
          <a:xfrm>
            <a:off x="7271359" y="609600"/>
            <a:ext cx="1404726" cy="1553924"/>
          </a:xfrm>
          <a:prstGeom prst="rect">
            <a:avLst/>
          </a:prstGeom>
        </p:spPr>
      </p:pic>
    </p:spTree>
    <p:extLst>
      <p:ext uri="{BB962C8B-B14F-4D97-AF65-F5344CB8AC3E}">
        <p14:creationId xmlns:p14="http://schemas.microsoft.com/office/powerpoint/2010/main" val="371872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inancial graphs on a dark display">
            <a:extLst>
              <a:ext uri="{FF2B5EF4-FFF2-40B4-BE49-F238E27FC236}">
                <a16:creationId xmlns:a16="http://schemas.microsoft.com/office/drawing/2014/main" id="{C46BAD08-0C59-4B8C-98F9-B3F933ADC016}"/>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6072" r="10595"/>
          <a:stretch/>
        </p:blipFill>
        <p:spPr>
          <a:xfrm>
            <a:off x="20" y="10"/>
            <a:ext cx="9143980" cy="6857990"/>
          </a:xfrm>
          <a:prstGeom prst="rect">
            <a:avLst/>
          </a:prstGeom>
        </p:spPr>
      </p:pic>
      <p:sp>
        <p:nvSpPr>
          <p:cNvPr id="2" name="Title 1">
            <a:extLst>
              <a:ext uri="{FF2B5EF4-FFF2-40B4-BE49-F238E27FC236}">
                <a16:creationId xmlns:a16="http://schemas.microsoft.com/office/drawing/2014/main" id="{178BDE1A-69D3-4C68-95B2-C0053AF40C8F}"/>
              </a:ext>
            </a:extLst>
          </p:cNvPr>
          <p:cNvSpPr>
            <a:spLocks noGrp="1"/>
          </p:cNvSpPr>
          <p:nvPr>
            <p:ph type="title"/>
          </p:nvPr>
        </p:nvSpPr>
        <p:spPr>
          <a:xfrm>
            <a:off x="381000" y="365125"/>
            <a:ext cx="8305800" cy="1006475"/>
          </a:xfrm>
        </p:spPr>
        <p:txBody>
          <a:bodyPr>
            <a:normAutofit/>
          </a:bodyPr>
          <a:lstStyle/>
          <a:p>
            <a:pPr algn="l"/>
            <a:r>
              <a:rPr lang="en-US" dirty="0">
                <a:solidFill>
                  <a:schemeClr val="bg2">
                    <a:lumMod val="20000"/>
                    <a:lumOff val="80000"/>
                  </a:schemeClr>
                </a:solidFill>
              </a:rPr>
              <a:t>QA Considerations In Data Use</a:t>
            </a:r>
          </a:p>
        </p:txBody>
      </p:sp>
      <p:sp>
        <p:nvSpPr>
          <p:cNvPr id="3" name="Content Placeholder 2">
            <a:extLst>
              <a:ext uri="{FF2B5EF4-FFF2-40B4-BE49-F238E27FC236}">
                <a16:creationId xmlns:a16="http://schemas.microsoft.com/office/drawing/2014/main" id="{A1D380CC-5139-41C0-BC2D-4AB15E1A8E86}"/>
              </a:ext>
            </a:extLst>
          </p:cNvPr>
          <p:cNvSpPr>
            <a:spLocks noGrp="1"/>
          </p:cNvSpPr>
          <p:nvPr>
            <p:ph idx="1"/>
          </p:nvPr>
        </p:nvSpPr>
        <p:spPr>
          <a:xfrm>
            <a:off x="457200" y="1600200"/>
            <a:ext cx="8305800" cy="4953000"/>
          </a:xfrm>
          <a:solidFill>
            <a:schemeClr val="bg2">
              <a:lumMod val="50000"/>
              <a:alpha val="40000"/>
            </a:schemeClr>
          </a:solidFill>
        </p:spPr>
        <p:txBody>
          <a:bodyPr>
            <a:normAutofit fontScale="77500" lnSpcReduction="20000"/>
          </a:bodyPr>
          <a:lstStyle/>
          <a:p>
            <a:pPr marL="0" indent="0">
              <a:lnSpc>
                <a:spcPct val="90000"/>
              </a:lnSpc>
              <a:spcBef>
                <a:spcPts val="0"/>
              </a:spcBef>
              <a:spcAft>
                <a:spcPts val="2400"/>
              </a:spcAft>
              <a:buNone/>
            </a:pPr>
            <a:r>
              <a:rPr lang="en-US" sz="2800" dirty="0">
                <a:solidFill>
                  <a:srgbClr val="FFFFFF"/>
                </a:solidFill>
              </a:rPr>
              <a:t>“</a:t>
            </a:r>
            <a:r>
              <a:rPr lang="en-US" sz="2800" u="sng" dirty="0">
                <a:solidFill>
                  <a:srgbClr val="FFFFFF"/>
                </a:solidFill>
              </a:rPr>
              <a:t>Comparability</a:t>
            </a:r>
            <a:r>
              <a:rPr lang="en-US" sz="2800" dirty="0">
                <a:solidFill>
                  <a:srgbClr val="FFFFFF"/>
                </a:solidFill>
              </a:rPr>
              <a:t>” </a:t>
            </a:r>
            <a:r>
              <a:rPr lang="en-US" sz="2800" dirty="0">
                <a:solidFill>
                  <a:schemeClr val="bg2">
                    <a:lumMod val="20000"/>
                    <a:lumOff val="80000"/>
                  </a:schemeClr>
                </a:solidFill>
              </a:rPr>
              <a:t>of different data sets.</a:t>
            </a:r>
          </a:p>
          <a:p>
            <a:pPr marL="0" indent="0">
              <a:lnSpc>
                <a:spcPct val="90000"/>
              </a:lnSpc>
              <a:spcBef>
                <a:spcPts val="0"/>
              </a:spcBef>
              <a:spcAft>
                <a:spcPts val="2400"/>
              </a:spcAft>
              <a:buNone/>
            </a:pPr>
            <a:r>
              <a:rPr lang="en-US" sz="2800" u="sng" dirty="0">
                <a:solidFill>
                  <a:srgbClr val="FFFFFF"/>
                </a:solidFill>
              </a:rPr>
              <a:t>Quality of data</a:t>
            </a:r>
            <a:r>
              <a:rPr lang="en-US" sz="2800" dirty="0">
                <a:solidFill>
                  <a:srgbClr val="FFFFFF"/>
                </a:solidFill>
              </a:rPr>
              <a:t> </a:t>
            </a:r>
            <a:r>
              <a:rPr lang="en-US" sz="2800" dirty="0">
                <a:solidFill>
                  <a:schemeClr val="bg2">
                    <a:lumMod val="20000"/>
                    <a:lumOff val="80000"/>
                  </a:schemeClr>
                </a:solidFill>
              </a:rPr>
              <a:t>(testing, age, sites, sampling, conditions, etc.).</a:t>
            </a:r>
          </a:p>
          <a:p>
            <a:pPr marL="0" indent="0">
              <a:lnSpc>
                <a:spcPct val="90000"/>
              </a:lnSpc>
              <a:spcBef>
                <a:spcPts val="0"/>
              </a:spcBef>
              <a:spcAft>
                <a:spcPts val="2400"/>
              </a:spcAft>
              <a:buNone/>
            </a:pPr>
            <a:r>
              <a:rPr lang="en-US" sz="2800" dirty="0">
                <a:solidFill>
                  <a:srgbClr val="FFFFFF"/>
                </a:solidFill>
              </a:rPr>
              <a:t>“</a:t>
            </a:r>
            <a:r>
              <a:rPr lang="en-US" sz="2800" u="sng" dirty="0">
                <a:solidFill>
                  <a:srgbClr val="FFFFFF"/>
                </a:solidFill>
              </a:rPr>
              <a:t>Representativeness</a:t>
            </a:r>
            <a:r>
              <a:rPr lang="en-US" sz="2800" dirty="0">
                <a:solidFill>
                  <a:srgbClr val="FFFFFF"/>
                </a:solidFill>
              </a:rPr>
              <a:t>” </a:t>
            </a:r>
            <a:r>
              <a:rPr lang="en-US" sz="2800" dirty="0">
                <a:solidFill>
                  <a:schemeClr val="bg2">
                    <a:lumMod val="20000"/>
                    <a:lumOff val="80000"/>
                  </a:schemeClr>
                </a:solidFill>
              </a:rPr>
              <a:t>of data to project goals.</a:t>
            </a:r>
          </a:p>
          <a:p>
            <a:pPr marL="0" indent="0">
              <a:lnSpc>
                <a:spcPct val="90000"/>
              </a:lnSpc>
              <a:spcBef>
                <a:spcPts val="0"/>
              </a:spcBef>
              <a:spcAft>
                <a:spcPts val="2400"/>
              </a:spcAft>
              <a:buNone/>
            </a:pPr>
            <a:r>
              <a:rPr lang="en-US" sz="2800" u="sng" dirty="0">
                <a:solidFill>
                  <a:srgbClr val="FFFFFF"/>
                </a:solidFill>
              </a:rPr>
              <a:t>Visualization tools</a:t>
            </a:r>
            <a:r>
              <a:rPr lang="en-US" sz="2800" dirty="0">
                <a:solidFill>
                  <a:srgbClr val="FFFFFF"/>
                </a:solidFill>
              </a:rPr>
              <a:t> </a:t>
            </a:r>
            <a:r>
              <a:rPr lang="en-US" sz="2800" dirty="0">
                <a:solidFill>
                  <a:schemeClr val="bg2">
                    <a:lumMod val="20000"/>
                    <a:lumOff val="80000"/>
                  </a:schemeClr>
                </a:solidFill>
              </a:rPr>
              <a:t>(graphs, tables, pictures, etc.).</a:t>
            </a:r>
          </a:p>
          <a:p>
            <a:pPr marL="0" indent="0">
              <a:lnSpc>
                <a:spcPct val="90000"/>
              </a:lnSpc>
              <a:spcBef>
                <a:spcPts val="0"/>
              </a:spcBef>
              <a:spcAft>
                <a:spcPts val="2400"/>
              </a:spcAft>
              <a:buNone/>
            </a:pPr>
            <a:r>
              <a:rPr lang="en-US" sz="2800" u="sng" dirty="0">
                <a:solidFill>
                  <a:srgbClr val="FFFFFF"/>
                </a:solidFill>
              </a:rPr>
              <a:t>Statistics</a:t>
            </a:r>
            <a:r>
              <a:rPr lang="en-US" sz="2800" dirty="0">
                <a:solidFill>
                  <a:srgbClr val="FFFFFF"/>
                </a:solidFill>
              </a:rPr>
              <a:t> </a:t>
            </a:r>
            <a:r>
              <a:rPr lang="en-US" sz="2800" dirty="0">
                <a:solidFill>
                  <a:schemeClr val="bg2">
                    <a:lumMod val="20000"/>
                    <a:lumOff val="80000"/>
                  </a:schemeClr>
                </a:solidFill>
              </a:rPr>
              <a:t>and data interpretation (e.g., “Trend Analysis”).</a:t>
            </a:r>
          </a:p>
          <a:p>
            <a:pPr marL="0" indent="0">
              <a:lnSpc>
                <a:spcPct val="90000"/>
              </a:lnSpc>
              <a:spcBef>
                <a:spcPts val="0"/>
              </a:spcBef>
              <a:spcAft>
                <a:spcPts val="2400"/>
              </a:spcAft>
              <a:buNone/>
            </a:pPr>
            <a:r>
              <a:rPr lang="en-US" sz="2800" u="sng" dirty="0">
                <a:solidFill>
                  <a:srgbClr val="FFFFFF"/>
                </a:solidFill>
              </a:rPr>
              <a:t>Narrative descriptions</a:t>
            </a:r>
            <a:r>
              <a:rPr lang="en-US" sz="2800" dirty="0">
                <a:solidFill>
                  <a:srgbClr val="FFFFFF"/>
                </a:solidFill>
              </a:rPr>
              <a:t> </a:t>
            </a:r>
            <a:r>
              <a:rPr lang="en-US" sz="2800" dirty="0">
                <a:solidFill>
                  <a:schemeClr val="bg2">
                    <a:lumMod val="20000"/>
                    <a:lumOff val="80000"/>
                  </a:schemeClr>
                </a:solidFill>
              </a:rPr>
              <a:t>of sites and findings.</a:t>
            </a:r>
          </a:p>
          <a:p>
            <a:pPr marL="0" indent="0">
              <a:lnSpc>
                <a:spcPct val="90000"/>
              </a:lnSpc>
              <a:spcBef>
                <a:spcPts val="0"/>
              </a:spcBef>
              <a:spcAft>
                <a:spcPts val="2400"/>
              </a:spcAft>
              <a:buNone/>
            </a:pPr>
            <a:r>
              <a:rPr lang="en-US" sz="2800" u="sng" dirty="0">
                <a:solidFill>
                  <a:srgbClr val="FFFFFF"/>
                </a:solidFill>
              </a:rPr>
              <a:t>Errors and mis-statements</a:t>
            </a:r>
            <a:r>
              <a:rPr lang="en-US" sz="2800" dirty="0">
                <a:solidFill>
                  <a:srgbClr val="FFFFFF"/>
                </a:solidFill>
              </a:rPr>
              <a:t>: </a:t>
            </a:r>
            <a:r>
              <a:rPr lang="en-US" sz="2800" dirty="0">
                <a:solidFill>
                  <a:schemeClr val="bg2">
                    <a:lumMod val="20000"/>
                    <a:lumOff val="80000"/>
                  </a:schemeClr>
                </a:solidFill>
              </a:rPr>
              <a:t>data correctness and generalizations.</a:t>
            </a:r>
          </a:p>
          <a:p>
            <a:pPr marL="0" indent="0">
              <a:lnSpc>
                <a:spcPct val="90000"/>
              </a:lnSpc>
              <a:spcBef>
                <a:spcPts val="0"/>
              </a:spcBef>
              <a:spcAft>
                <a:spcPts val="2400"/>
              </a:spcAft>
              <a:buNone/>
            </a:pPr>
            <a:r>
              <a:rPr lang="en-US" sz="2800" u="sng" dirty="0">
                <a:solidFill>
                  <a:srgbClr val="FFFFFF"/>
                </a:solidFill>
              </a:rPr>
              <a:t>Problem resolution</a:t>
            </a:r>
            <a:r>
              <a:rPr lang="en-US" sz="2800" dirty="0">
                <a:solidFill>
                  <a:srgbClr val="FFFFFF"/>
                </a:solidFill>
              </a:rPr>
              <a:t>: </a:t>
            </a:r>
            <a:r>
              <a:rPr lang="en-US" sz="2800" dirty="0">
                <a:solidFill>
                  <a:schemeClr val="bg2">
                    <a:lumMod val="20000"/>
                    <a:lumOff val="80000"/>
                  </a:schemeClr>
                </a:solidFill>
              </a:rPr>
              <a:t>data that shows no trends, systemic errors.</a:t>
            </a:r>
          </a:p>
          <a:p>
            <a:pPr marL="0" indent="0">
              <a:lnSpc>
                <a:spcPct val="90000"/>
              </a:lnSpc>
              <a:spcBef>
                <a:spcPts val="0"/>
              </a:spcBef>
              <a:spcAft>
                <a:spcPts val="2400"/>
              </a:spcAft>
              <a:buNone/>
            </a:pPr>
            <a:r>
              <a:rPr lang="en-US" sz="2800" u="sng" dirty="0">
                <a:solidFill>
                  <a:srgbClr val="FFFFFF"/>
                </a:solidFill>
              </a:rPr>
              <a:t>Contradictory data</a:t>
            </a:r>
            <a:r>
              <a:rPr lang="en-US" sz="2800" dirty="0">
                <a:solidFill>
                  <a:srgbClr val="FFFFFF"/>
                </a:solidFill>
              </a:rPr>
              <a:t>: </a:t>
            </a:r>
            <a:r>
              <a:rPr lang="en-US" sz="2800" dirty="0">
                <a:solidFill>
                  <a:schemeClr val="bg2">
                    <a:lumMod val="20000"/>
                    <a:lumOff val="80000"/>
                  </a:schemeClr>
                </a:solidFill>
              </a:rPr>
              <a:t>when to reject data and re-sample.</a:t>
            </a:r>
          </a:p>
          <a:p>
            <a:pPr>
              <a:lnSpc>
                <a:spcPct val="90000"/>
              </a:lnSpc>
            </a:pPr>
            <a:endParaRPr lang="en-US" sz="2500" dirty="0">
              <a:solidFill>
                <a:srgbClr val="FFFFFF"/>
              </a:solidFill>
            </a:endParaRPr>
          </a:p>
        </p:txBody>
      </p:sp>
      <p:sp>
        <p:nvSpPr>
          <p:cNvPr id="4" name="Slide Number Placeholder 3">
            <a:extLst>
              <a:ext uri="{FF2B5EF4-FFF2-40B4-BE49-F238E27FC236}">
                <a16:creationId xmlns:a16="http://schemas.microsoft.com/office/drawing/2014/main" id="{01F6EEA5-20AE-475F-BCA5-354004896FEF}"/>
              </a:ext>
            </a:extLst>
          </p:cNvPr>
          <p:cNvSpPr>
            <a:spLocks noGrp="1"/>
          </p:cNvSpPr>
          <p:nvPr>
            <p:ph type="sldNum" sz="quarter" idx="12"/>
          </p:nvPr>
        </p:nvSpPr>
        <p:spPr>
          <a:xfrm>
            <a:off x="7483642" y="6127750"/>
            <a:ext cx="1047750" cy="365125"/>
          </a:xfrm>
        </p:spPr>
        <p:txBody>
          <a:bodyPr>
            <a:noAutofit/>
          </a:bodyPr>
          <a:lstStyle/>
          <a:p>
            <a:pPr>
              <a:spcAft>
                <a:spcPts val="600"/>
              </a:spcAft>
            </a:pPr>
            <a:fld id="{4E794493-AC3B-410B-BF08-4C1E37F6A2A0}" type="slidenum">
              <a:rPr lang="en-US" sz="2000">
                <a:solidFill>
                  <a:schemeClr val="bg2">
                    <a:lumMod val="20000"/>
                    <a:lumOff val="80000"/>
                  </a:schemeClr>
                </a:solidFill>
              </a:rPr>
              <a:pPr>
                <a:spcAft>
                  <a:spcPts val="600"/>
                </a:spcAft>
              </a:pPr>
              <a:t>9</a:t>
            </a:fld>
            <a:endParaRPr lang="en-US" sz="2000" dirty="0">
              <a:solidFill>
                <a:schemeClr val="bg2">
                  <a:lumMod val="20000"/>
                  <a:lumOff val="80000"/>
                </a:schemeClr>
              </a:solidFill>
            </a:endParaRPr>
          </a:p>
        </p:txBody>
      </p:sp>
    </p:spTree>
    <p:extLst>
      <p:ext uri="{BB962C8B-B14F-4D97-AF65-F5344CB8AC3E}">
        <p14:creationId xmlns:p14="http://schemas.microsoft.com/office/powerpoint/2010/main" val="36006787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4233</TotalTime>
  <Words>3077</Words>
  <Application>Microsoft Office PowerPoint</Application>
  <PresentationFormat>On-screen Show (4:3)</PresentationFormat>
  <Paragraphs>404</Paragraphs>
  <Slides>37</Slides>
  <Notes>37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Courier New</vt:lpstr>
      <vt:lpstr>Office Theme</vt:lpstr>
      <vt:lpstr>Default Design</vt:lpstr>
      <vt:lpstr>Quality Assurance, QAPPs, DQOs and SOPs</vt:lpstr>
      <vt:lpstr>Stormwater Program Quality Assurance          (QA)  Levels of QA Recommended For Stormwater Programs</vt:lpstr>
      <vt:lpstr>QA and QC In Water Quality</vt:lpstr>
      <vt:lpstr>PowerPoint Presentation</vt:lpstr>
      <vt:lpstr>PowerPoint Presentation</vt:lpstr>
      <vt:lpstr>PowerPoint Presentation</vt:lpstr>
      <vt:lpstr>PowerPoint Presentation</vt:lpstr>
      <vt:lpstr>Who Uses Formal QA in Water Quality</vt:lpstr>
      <vt:lpstr>QA Considerations In Data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Assurance Project Plans (QAPPs)  The highest level of QA Documentation</vt:lpstr>
      <vt:lpstr>PowerPoint Presentation</vt:lpstr>
      <vt:lpstr>TMDL QAPP Requirements</vt:lpstr>
      <vt:lpstr>PowerPoint Presentation</vt:lpstr>
      <vt:lpstr>PowerPoint Presentation</vt:lpstr>
      <vt:lpstr>Data Quality Objectives              (DQOs)  Deciding Data Uses        In Advance</vt:lpstr>
      <vt:lpstr>PowerPoint Presentation</vt:lpstr>
      <vt:lpstr>DQO Process in EPA QA/G-4 Guidance</vt:lpstr>
      <vt:lpstr> Simpler DQO Steps for OKR04</vt:lpstr>
      <vt:lpstr>PowerPoint Presentation</vt:lpstr>
      <vt:lpstr>PowerPoint Presentation</vt:lpstr>
      <vt:lpstr>Standard Operating Procedures          (SOPs)  Consistency In Routine Task Details</vt:lpstr>
      <vt:lpstr>Benefits of SOPs </vt:lpstr>
      <vt:lpstr>OKR04 Tasks Enhanced By SOPs</vt:lpstr>
      <vt:lpstr>If SOPs Are Not Used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(QA)  Overview</dc:title>
  <dc:creator>Richard Smith</dc:creator>
  <cp:lastModifiedBy>Seaman, Vernon</cp:lastModifiedBy>
  <cp:revision>282</cp:revision>
  <cp:lastPrinted>2021-01-21T19:01:07Z</cp:lastPrinted>
  <dcterms:created xsi:type="dcterms:W3CDTF">2021-01-12T22:11:42Z</dcterms:created>
  <dcterms:modified xsi:type="dcterms:W3CDTF">2022-05-17T20:35:22Z</dcterms:modified>
</cp:coreProperties>
</file>